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7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58" d="100"/>
          <a:sy n="58" d="100"/>
        </p:scale>
        <p:origin x="114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 bIns="0" anchor="b">
            <a:normAutofit/>
          </a:bodyPr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626774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83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52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518654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2023003"/>
            <a:ext cx="448879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821491"/>
            <a:ext cx="4488794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32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2961967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/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059600"/>
            <a:ext cx="5524404" cy="209013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12/8/2019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29121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 err="1"/>
              <a:t>ap</a:t>
            </a:r>
            <a:r>
              <a:rPr lang="en-US" dirty="0"/>
              <a:t> Language ESSAYS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SYNTHESIS</a:t>
            </a:r>
          </a:p>
        </p:txBody>
      </p:sp>
    </p:spTree>
    <p:extLst>
      <p:ext uri="{BB962C8B-B14F-4D97-AF65-F5344CB8AC3E}">
        <p14:creationId xmlns:p14="http://schemas.microsoft.com/office/powerpoint/2010/main" val="32695509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577049"/>
            <a:ext cx="9291215" cy="887767"/>
          </a:xfrm>
        </p:spPr>
        <p:txBody>
          <a:bodyPr/>
          <a:lstStyle/>
          <a:p>
            <a:r>
              <a:rPr lang="en-US" dirty="0"/>
              <a:t>Working the Synthesis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1731146"/>
            <a:ext cx="9291215" cy="3735199"/>
          </a:xfrm>
        </p:spPr>
        <p:txBody>
          <a:bodyPr>
            <a:normAutofit lnSpcReduction="10000"/>
          </a:bodyPr>
          <a:lstStyle/>
          <a:p>
            <a:pPr marL="457200" indent="-457200">
              <a:buAutoNum type="arabicPeriod" startAt="3"/>
            </a:pPr>
            <a:r>
              <a:rPr lang="en-US" dirty="0"/>
              <a:t>Assignment:   This is  the prompt.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        You must address the prompt in a specific manner.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        While most of the prompts you ask you to agree, disagree, or  </a:t>
            </a:r>
          </a:p>
          <a:p>
            <a:pPr marL="0" indent="0">
              <a:buNone/>
            </a:pPr>
            <a:r>
              <a:rPr lang="en-US" dirty="0"/>
              <a:t>             qualify some claim;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         however, there are also open questions that ask you to present 	recommendations or evaluate current or future effects of a </a:t>
            </a:r>
          </a:p>
          <a:p>
            <a:pPr marL="0" indent="0">
              <a:buNone/>
            </a:pPr>
            <a:r>
              <a:rPr lang="en-US" dirty="0"/>
              <a:t>             policy.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        DO WHAT THE PROMPT ASKS YOU TO DO!</a:t>
            </a:r>
          </a:p>
        </p:txBody>
      </p:sp>
    </p:spTree>
    <p:extLst>
      <p:ext uri="{BB962C8B-B14F-4D97-AF65-F5344CB8AC3E}">
        <p14:creationId xmlns:p14="http://schemas.microsoft.com/office/powerpoint/2010/main" val="38597272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the Synthesis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0" indent="-457200">
              <a:buAutoNum type="arabicPeriod" startAt="3"/>
            </a:pPr>
            <a:r>
              <a:rPr lang="en-US" dirty="0"/>
              <a:t>Assignment: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accent1"/>
                </a:solidFill>
              </a:rPr>
              <a:t>         </a:t>
            </a:r>
            <a:r>
              <a:rPr lang="en-US" dirty="0"/>
              <a:t>The language of the assignment is very important to the task because it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             IS </a:t>
            </a:r>
            <a:r>
              <a:rPr lang="en-US" dirty="0"/>
              <a:t>the question.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accent1"/>
                </a:solidFill>
              </a:rPr>
              <a:t>          </a:t>
            </a:r>
            <a:r>
              <a:rPr lang="en-US" dirty="0"/>
              <a:t>The prompt will state that you “MUST “synthesize at least three of the 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              </a:t>
            </a:r>
            <a:r>
              <a:rPr lang="en-US" dirty="0"/>
              <a:t>sources for support.”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accent1"/>
                </a:solidFill>
              </a:rPr>
              <a:t>           </a:t>
            </a:r>
            <a:r>
              <a:rPr lang="en-US" dirty="0"/>
              <a:t>You cannot have an upper-half score unless you QUOTE or PARAPHRASE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               </a:t>
            </a:r>
            <a:r>
              <a:rPr lang="en-US" dirty="0"/>
              <a:t>AT LEAST THREE SEPARATE SOURCES IN YOUR ESSAY.  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8596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326572"/>
            <a:ext cx="9291215" cy="947058"/>
          </a:xfrm>
        </p:spPr>
        <p:txBody>
          <a:bodyPr/>
          <a:lstStyle/>
          <a:p>
            <a:r>
              <a:rPr lang="en-US" dirty="0"/>
              <a:t>Working the synthesis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1378919"/>
            <a:ext cx="9291215" cy="3927867"/>
          </a:xfrm>
        </p:spPr>
        <p:txBody>
          <a:bodyPr>
            <a:norm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Beginning in 2020, the Synthesis Essay Question will include the following:</a:t>
            </a:r>
          </a:p>
          <a:p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your response, you should do the following: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Respond to the prompt with a thesis that may establish a line of reasoning.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Provide evidence from at least three of the provided sources to support your thesis.  Indicate clearly the sources used through direct quotation , paraphrases, or summary.   </a:t>
            </a:r>
          </a:p>
          <a:p>
            <a:pPr marL="457200" lvl="1" indent="0">
              <a:buNone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Sources may be cited  as Source A, Source B, etc., or by using the description in the parentheses.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Explain the relationship between the evidence  and your thesis.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Demonstrate an understanding of the rhetorical situation.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appropriate grammar and punctuation in communicating your argument.</a:t>
            </a:r>
          </a:p>
        </p:txBody>
      </p:sp>
    </p:spTree>
    <p:extLst>
      <p:ext uri="{BB962C8B-B14F-4D97-AF65-F5344CB8AC3E}">
        <p14:creationId xmlns:p14="http://schemas.microsoft.com/office/powerpoint/2010/main" val="41289797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the Synthesis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To summarize –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      1.  Answer the prompt.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      2.  Present your own opinion.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      3.  Use at least three different sources in the essay.</a:t>
            </a:r>
          </a:p>
        </p:txBody>
      </p:sp>
    </p:spTree>
    <p:extLst>
      <p:ext uri="{BB962C8B-B14F-4D97-AF65-F5344CB8AC3E}">
        <p14:creationId xmlns:p14="http://schemas.microsoft.com/office/powerpoint/2010/main" val="39803524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568172"/>
            <a:ext cx="9291215" cy="701335"/>
          </a:xfrm>
        </p:spPr>
        <p:txBody>
          <a:bodyPr/>
          <a:lstStyle/>
          <a:p>
            <a:r>
              <a:rPr lang="en-US" dirty="0"/>
              <a:t>Working the Synthesis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1429306"/>
            <a:ext cx="9291215" cy="423464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Finally –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    At the bottom of the first page, there is a brief list of the sources that will </a:t>
            </a:r>
          </a:p>
          <a:p>
            <a:pPr marL="0" indent="0">
              <a:buNone/>
            </a:pPr>
            <a:r>
              <a:rPr lang="en-US" dirty="0"/>
              <a:t>         follow.   It looks something like this:</a:t>
            </a:r>
          </a:p>
          <a:p>
            <a:pPr marL="0" indent="0">
              <a:buNone/>
            </a:pPr>
            <a:r>
              <a:rPr lang="en-US" dirty="0"/>
              <a:t>          Source A  (Douglass)      Source B   (</a:t>
            </a:r>
            <a:r>
              <a:rPr lang="en-US" dirty="0" err="1"/>
              <a:t>Sibly</a:t>
            </a:r>
            <a:r>
              <a:rPr lang="en-US" dirty="0"/>
              <a:t>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      When you cite a source, you do not need to use MLA format.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      You may simply refer to it as either “</a:t>
            </a:r>
            <a:r>
              <a:rPr lang="en-US" dirty="0" err="1"/>
              <a:t>Souce</a:t>
            </a:r>
            <a:r>
              <a:rPr lang="en-US" dirty="0"/>
              <a:t> A” or “Douglass”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      You may also write, “Douglass makes a startling observation when </a:t>
            </a:r>
          </a:p>
          <a:p>
            <a:pPr marL="0" indent="0">
              <a:buNone/>
            </a:pPr>
            <a:r>
              <a:rPr lang="en-US" dirty="0"/>
              <a:t>           he suggests . . . .”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      Or,  “Source A proposes . . . .”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8995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612559"/>
            <a:ext cx="9291215" cy="834501"/>
          </a:xfrm>
        </p:spPr>
        <p:txBody>
          <a:bodyPr/>
          <a:lstStyle/>
          <a:p>
            <a:r>
              <a:rPr lang="en-US" dirty="0"/>
              <a:t>Working the Synthesis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1447060"/>
            <a:ext cx="9291215" cy="4019285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Before turning the page of the synthesis packet, do these tasks to help you focus later: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    Attack the prompt as we practiced in class – </a:t>
            </a:r>
          </a:p>
          <a:p>
            <a:pPr marL="0" indent="0">
              <a:buNone/>
            </a:pPr>
            <a:r>
              <a:rPr lang="en-US" dirty="0"/>
              <a:t>         1.   Circle any word that asks you to DO something</a:t>
            </a:r>
          </a:p>
          <a:p>
            <a:pPr marL="0" indent="0">
              <a:buNone/>
            </a:pPr>
            <a:r>
              <a:rPr lang="en-US" dirty="0"/>
              <a:t>          2.   Draw an arrow from each action word to what it specifically asks you</a:t>
            </a:r>
          </a:p>
          <a:p>
            <a:pPr marL="0" indent="0">
              <a:buNone/>
            </a:pPr>
            <a:r>
              <a:rPr lang="en-US" dirty="0"/>
              <a:t>                to do.</a:t>
            </a:r>
          </a:p>
          <a:p>
            <a:pPr marL="0" indent="0">
              <a:buNone/>
            </a:pPr>
            <a:r>
              <a:rPr lang="en-US" dirty="0"/>
              <a:t>          3.   Rewrite and number the circled words.</a:t>
            </a:r>
          </a:p>
          <a:p>
            <a:pPr marL="0" indent="0">
              <a:buNone/>
            </a:pPr>
            <a:r>
              <a:rPr lang="en-US" dirty="0"/>
              <a:t>          4.   Next to each word, rewrite what it specifically asks you to do.</a:t>
            </a:r>
          </a:p>
          <a:p>
            <a:pPr marL="0" indent="0">
              <a:buNone/>
            </a:pPr>
            <a:r>
              <a:rPr lang="en-US" dirty="0"/>
              <a:t>                 </a:t>
            </a:r>
            <a:r>
              <a:rPr lang="en-US" dirty="0">
                <a:solidFill>
                  <a:schemeClr val="accent1"/>
                </a:solidFill>
              </a:rPr>
              <a:t>This now serves as your prompt.       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accent1"/>
                </a:solidFill>
              </a:rPr>
              <a:t>       </a:t>
            </a:r>
            <a:r>
              <a:rPr lang="en-US" dirty="0"/>
              <a:t>Write down any opinion you may have on the topic.     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       Jot down any examples that come to mind.</a:t>
            </a:r>
          </a:p>
        </p:txBody>
      </p:sp>
    </p:spTree>
    <p:extLst>
      <p:ext uri="{BB962C8B-B14F-4D97-AF65-F5344CB8AC3E}">
        <p14:creationId xmlns:p14="http://schemas.microsoft.com/office/powerpoint/2010/main" val="38569311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Synthesis  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9291215" cy="370148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Areas of practice until recognizing them becomes second nature:</a:t>
            </a:r>
          </a:p>
          <a:p>
            <a:pPr marL="0" indent="0">
              <a:buNone/>
            </a:pPr>
            <a:r>
              <a:rPr lang="en-US" dirty="0"/>
              <a:t>   1.  Write a quick SOAPSTONE.</a:t>
            </a:r>
          </a:p>
          <a:p>
            <a:pPr marL="0" indent="0">
              <a:buNone/>
            </a:pPr>
            <a:r>
              <a:rPr lang="en-US" dirty="0"/>
              <a:t>   2.  Is the source biased?  Look at the source itself; who is the publisher?</a:t>
            </a:r>
          </a:p>
          <a:p>
            <a:pPr marL="0" indent="0">
              <a:buNone/>
            </a:pPr>
            <a:r>
              <a:rPr lang="en-US" dirty="0"/>
              <a:t>        Check for loaded language, hasty generalizations,  etc..</a:t>
            </a:r>
          </a:p>
          <a:p>
            <a:pPr marL="0" indent="0">
              <a:buNone/>
            </a:pPr>
            <a:r>
              <a:rPr lang="en-US" dirty="0"/>
              <a:t>   3.  Does the date of publication have an effect on the relevance of the </a:t>
            </a:r>
          </a:p>
          <a:p>
            <a:pPr marL="0" indent="0">
              <a:buNone/>
            </a:pPr>
            <a:r>
              <a:rPr lang="en-US" dirty="0"/>
              <a:t>         argument?  </a:t>
            </a:r>
          </a:p>
          <a:p>
            <a:pPr marL="0" indent="0">
              <a:buNone/>
            </a:pPr>
            <a:r>
              <a:rPr lang="en-US" dirty="0"/>
              <a:t>   4.  What is the author’s position?  Is he for, against, or neutral about the topic?</a:t>
            </a:r>
          </a:p>
          <a:p>
            <a:pPr marL="0" indent="0">
              <a:buNone/>
            </a:pPr>
            <a:r>
              <a:rPr lang="en-US" dirty="0"/>
              <a:t>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5198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Synthesis  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1853754"/>
            <a:ext cx="9291215" cy="361259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Once you have identified these elements, you are  ready to </a:t>
            </a:r>
            <a:r>
              <a:rPr lang="en-US" dirty="0">
                <a:solidFill>
                  <a:schemeClr val="accent1"/>
                </a:solidFill>
              </a:rPr>
              <a:t>engage</a:t>
            </a:r>
            <a:r>
              <a:rPr lang="en-US" dirty="0"/>
              <a:t> the author’s arguments or point of view. </a:t>
            </a:r>
          </a:p>
          <a:p>
            <a:r>
              <a:rPr lang="en-US" dirty="0"/>
              <a:t>Mark and annotate the passage by identifying </a:t>
            </a:r>
            <a:r>
              <a:rPr lang="en-US" dirty="0">
                <a:solidFill>
                  <a:schemeClr val="accent1"/>
                </a:solidFill>
              </a:rPr>
              <a:t>three</a:t>
            </a:r>
            <a:r>
              <a:rPr lang="en-US" dirty="0"/>
              <a:t> things:</a:t>
            </a:r>
          </a:p>
          <a:p>
            <a:pPr marL="0" indent="0">
              <a:buNone/>
            </a:pPr>
            <a:r>
              <a:rPr lang="en-US" dirty="0"/>
              <a:t>    1.  What is the point of view, thesis, or information offered?</a:t>
            </a:r>
          </a:p>
          <a:p>
            <a:pPr marL="0" indent="0">
              <a:buNone/>
            </a:pPr>
            <a:r>
              <a:rPr lang="en-US" dirty="0"/>
              <a:t>    2.  Are there any “</a:t>
            </a:r>
            <a:r>
              <a:rPr lang="en-US" dirty="0" err="1"/>
              <a:t>quotables</a:t>
            </a:r>
            <a:r>
              <a:rPr lang="en-US" dirty="0"/>
              <a:t>” – particularly succinct or stimulating phrases</a:t>
            </a:r>
          </a:p>
          <a:p>
            <a:pPr marL="0" indent="0">
              <a:buNone/>
            </a:pPr>
            <a:r>
              <a:rPr lang="en-US" dirty="0"/>
              <a:t>         you can use?</a:t>
            </a:r>
          </a:p>
          <a:p>
            <a:pPr marL="0" indent="0">
              <a:buNone/>
            </a:pPr>
            <a:r>
              <a:rPr lang="en-US" dirty="0"/>
              <a:t>    3.  Do you plan to use the piece or a portion of it to support your argument?</a:t>
            </a:r>
          </a:p>
          <a:p>
            <a:pPr marL="0" indent="0">
              <a:buNone/>
            </a:pPr>
            <a:r>
              <a:rPr lang="en-US" dirty="0"/>
              <a:t>         (You may decide this question after reading all or most of the passages – </a:t>
            </a:r>
          </a:p>
          <a:p>
            <a:pPr marL="0" indent="0">
              <a:buNone/>
            </a:pPr>
            <a:r>
              <a:rPr lang="en-US" dirty="0"/>
              <a:t>         you are looking for at least three good ones.)</a:t>
            </a:r>
          </a:p>
        </p:txBody>
      </p:sp>
    </p:spTree>
    <p:extLst>
      <p:ext uri="{BB962C8B-B14F-4D97-AF65-F5344CB8AC3E}">
        <p14:creationId xmlns:p14="http://schemas.microsoft.com/office/powerpoint/2010/main" val="27022768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Synthesis  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Visual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   There will be at least one visual of some kind among the passages.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   It may take the form or a picture, graph, table, cartoon, any image.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   Any visual representation is as much an argument as an essay.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   Follow the same steps for analyzing the visual  as you do with the</a:t>
            </a:r>
          </a:p>
          <a:p>
            <a:pPr marL="0" indent="0">
              <a:buNone/>
            </a:pPr>
            <a:r>
              <a:rPr lang="en-US" dirty="0"/>
              <a:t>       passages:  look for bias, datedness, position, audience, point of view,</a:t>
            </a:r>
          </a:p>
          <a:p>
            <a:pPr marL="0" indent="0">
              <a:buNone/>
            </a:pPr>
            <a:r>
              <a:rPr lang="en-US" dirty="0"/>
              <a:t>       and usefulness to your argument.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176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Synthesis  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 enough passages:</a:t>
            </a:r>
          </a:p>
          <a:p>
            <a:pPr marL="0" indent="0">
              <a:buNone/>
            </a:pPr>
            <a:r>
              <a:rPr lang="en-US" dirty="0"/>
              <a:t>    You do not have to read all the passages if you have enough support from the first ones you read. </a:t>
            </a:r>
          </a:p>
          <a:p>
            <a:pPr marL="0" indent="0">
              <a:buNone/>
            </a:pPr>
            <a:r>
              <a:rPr lang="en-US" dirty="0"/>
              <a:t>    The specific requirement is to quote or paraphrase at least three different. sources. </a:t>
            </a:r>
          </a:p>
          <a:p>
            <a:pPr marL="0" indent="0">
              <a:buNone/>
            </a:pPr>
            <a:r>
              <a:rPr lang="en-US" dirty="0"/>
              <a:t>    You may always use more.</a:t>
            </a:r>
          </a:p>
        </p:txBody>
      </p:sp>
    </p:spTree>
    <p:extLst>
      <p:ext uri="{BB962C8B-B14F-4D97-AF65-F5344CB8AC3E}">
        <p14:creationId xmlns:p14="http://schemas.microsoft.com/office/powerpoint/2010/main" val="3305822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SYNTHESIS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THE SYNTHESIS  QUESTION is an argument question  used to ensure that you are capable of presenting support for your argument.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5962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Synthesis  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Using Opposing Passages:</a:t>
            </a:r>
          </a:p>
          <a:p>
            <a:pPr marL="0" indent="0">
              <a:buNone/>
            </a:pPr>
            <a:r>
              <a:rPr lang="en-US" dirty="0"/>
              <a:t>    It is always a good strategy to  use passages that disagree with your point of view, especially if you are dealing with an “agree, disagree, or qualify” prompt.   </a:t>
            </a:r>
          </a:p>
          <a:p>
            <a:pPr marL="0" indent="0">
              <a:buNone/>
            </a:pPr>
            <a:r>
              <a:rPr lang="en-US" dirty="0"/>
              <a:t>     If Source C says just the opposite of your point of view, one strategy is to write a paragraph that quotes or paraphrases Source C and then point out what you consider to be the weakness or error in that author’s argument.</a:t>
            </a:r>
          </a:p>
          <a:p>
            <a:pPr marL="0" indent="0">
              <a:buNone/>
            </a:pPr>
            <a:r>
              <a:rPr lang="en-US" dirty="0"/>
              <a:t>     You might note an author’s failure to understand the complete picture or point out a biased argument based on the author’s background.</a:t>
            </a:r>
          </a:p>
          <a:p>
            <a:pPr marL="0" indent="0">
              <a:buNone/>
            </a:pPr>
            <a:r>
              <a:rPr lang="en-US" dirty="0"/>
              <a:t>     These are signs of sophisticated writing and thinking.</a:t>
            </a:r>
          </a:p>
        </p:txBody>
      </p:sp>
    </p:spTree>
    <p:extLst>
      <p:ext uri="{BB962C8B-B14F-4D97-AF65-F5344CB8AC3E}">
        <p14:creationId xmlns:p14="http://schemas.microsoft.com/office/powerpoint/2010/main" val="157254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Synthesis  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Counting Passages: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You are required to cite at least three different sources. 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You may use more than three.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You may quote more than once from any particular source. 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Be sure as you write your argument that you are including a sufficient number of sources to support it.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Do not use so many sources that the reader cannot find your argument.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Cite the sources appropriately.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6359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SYNTHESIS QUESTION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answering the Synthesis essay question, </a:t>
            </a:r>
          </a:p>
          <a:p>
            <a:pPr marL="0" indent="0">
              <a:buNone/>
            </a:pPr>
            <a:r>
              <a:rPr lang="en-US" dirty="0"/>
              <a:t>   1.  Read the first page carefully and take note of your task.</a:t>
            </a:r>
          </a:p>
          <a:p>
            <a:pPr marL="0" indent="0">
              <a:buNone/>
            </a:pPr>
            <a:r>
              <a:rPr lang="en-US" dirty="0"/>
              <a:t>   2.  Identify your own feelings or opinion before you read the passage.</a:t>
            </a:r>
          </a:p>
          <a:p>
            <a:pPr marL="0" indent="0">
              <a:buNone/>
            </a:pPr>
            <a:r>
              <a:rPr lang="en-US" dirty="0"/>
              <a:t>   3.  Read, annotate, and comment on each passage, paying attention to clarity       of position and keeping and eye open for any good quotations you might use.</a:t>
            </a:r>
          </a:p>
        </p:txBody>
      </p:sp>
    </p:spTree>
    <p:extLst>
      <p:ext uri="{BB962C8B-B14F-4D97-AF65-F5344CB8AC3E}">
        <p14:creationId xmlns:p14="http://schemas.microsoft.com/office/powerpoint/2010/main" val="362807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synthesis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SYNTHESIS QUESTION HAS A TRIPLE PURPOSE:	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    - it examines your ability to consider and support a rational argument.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    - it evaluates your ability to absorb, understand, and employ several sources on the same topic.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     - it tests your ability to correctly cite the sources you have quoted or paraphrased in your argument.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979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SYNTHESIS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order to complete  the Synthesis essay question, you need to be able to manage several tasks  quickly and thoroughly.</a:t>
            </a:r>
          </a:p>
          <a:p>
            <a:endParaRPr lang="en-US" dirty="0"/>
          </a:p>
          <a:p>
            <a:r>
              <a:rPr lang="en-US" dirty="0"/>
              <a:t>The following slides will work through these responsibilities.</a:t>
            </a:r>
          </a:p>
        </p:txBody>
      </p:sp>
    </p:spTree>
    <p:extLst>
      <p:ext uri="{BB962C8B-B14F-4D97-AF65-F5344CB8AC3E}">
        <p14:creationId xmlns:p14="http://schemas.microsoft.com/office/powerpoint/2010/main" val="2752268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SYNTHESIS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/>
              <a:t>Your Advantages: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  You will have more ideas and materials at your disposal; consequently, you have more to say.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Even if the prompt is on  a topic you have never before encountered, you at least have six – eight sources to use in your discussion.</a:t>
            </a:r>
          </a:p>
        </p:txBody>
      </p:sp>
    </p:spTree>
    <p:extLst>
      <p:ext uri="{BB962C8B-B14F-4D97-AF65-F5344CB8AC3E}">
        <p14:creationId xmlns:p14="http://schemas.microsoft.com/office/powerpoint/2010/main" val="3709066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SYNTHESIS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1611630"/>
            <a:ext cx="9475501" cy="41262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Your Advantages: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The College Board added fifteen minutes to the length of this exam to accommodate for the extra time needed to read the sources for this question.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It is strongly recommended that you  use the first minutes of the exam time to attack the Synthesis Question. 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If there is time left over, read and make notes on the Rhetorical Analysis question and glance at the Q3 general Argument question.  </a:t>
            </a:r>
          </a:p>
        </p:txBody>
      </p:sp>
    </p:spTree>
    <p:extLst>
      <p:ext uri="{BB962C8B-B14F-4D97-AF65-F5344CB8AC3E}">
        <p14:creationId xmlns:p14="http://schemas.microsoft.com/office/powerpoint/2010/main" val="4125578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the Synthesis question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3"/>
            <a:ext cx="9291215" cy="31734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Read the initial question page carefully.  There are three sections.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Directions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Introduction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Assignment</a:t>
            </a:r>
          </a:p>
        </p:txBody>
      </p:sp>
    </p:spTree>
    <p:extLst>
      <p:ext uri="{BB962C8B-B14F-4D97-AF65-F5344CB8AC3E}">
        <p14:creationId xmlns:p14="http://schemas.microsoft.com/office/powerpoint/2010/main" val="3849250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582931"/>
            <a:ext cx="9291215" cy="811529"/>
          </a:xfrm>
        </p:spPr>
        <p:txBody>
          <a:bodyPr/>
          <a:lstStyle/>
          <a:p>
            <a:r>
              <a:rPr lang="en-US" dirty="0"/>
              <a:t>Working the Synthesis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1303020"/>
            <a:ext cx="9291215" cy="4560570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Directions:  Here you will find this crucial sentence –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          Your argument should be central; the sources should support this   	argument.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          Avoid merely summarizing sources.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          Your opinion is the MOST important aspect of the essay; therefore, you</a:t>
            </a:r>
          </a:p>
          <a:p>
            <a:pPr marL="0" indent="0">
              <a:buNone/>
            </a:pPr>
            <a:r>
              <a:rPr lang="en-US" dirty="0"/>
              <a:t>               MUST form one!!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          The sources you  present in your argument are there to support and</a:t>
            </a:r>
          </a:p>
          <a:p>
            <a:pPr marL="0" indent="0">
              <a:buNone/>
            </a:pPr>
            <a:r>
              <a:rPr lang="en-US" dirty="0"/>
              <a:t>               sustain your ideas.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          simply repeating what you read in the sources will end in a lower- half</a:t>
            </a:r>
          </a:p>
          <a:p>
            <a:pPr marL="0" indent="0">
              <a:buNone/>
            </a:pPr>
            <a:r>
              <a:rPr lang="en-US" dirty="0"/>
              <a:t>               score on your essay.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          It is not essential for you to bring in your own ideas, but it is a good idea. 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0733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the Synthesis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 startAt="2"/>
            </a:pPr>
            <a:r>
              <a:rPr lang="en-US" dirty="0"/>
              <a:t>Introduction – its purpose is to get you thinking about the issue by making</a:t>
            </a:r>
          </a:p>
          <a:p>
            <a:pPr marL="0" indent="0">
              <a:buNone/>
            </a:pPr>
            <a:r>
              <a:rPr lang="en-US" dirty="0"/>
              <a:t>       general statements about the topic.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       The introduction provides a larger context for the  question.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       This material is NOT the prompt.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       Do not address an idea presented in the introduction if it is not central </a:t>
            </a:r>
          </a:p>
          <a:p>
            <a:pPr marL="0" indent="0">
              <a:buNone/>
            </a:pPr>
            <a:r>
              <a:rPr lang="en-US" dirty="0"/>
              <a:t>            to the assignment.</a:t>
            </a:r>
          </a:p>
        </p:txBody>
      </p:sp>
    </p:spTree>
    <p:extLst>
      <p:ext uri="{BB962C8B-B14F-4D97-AF65-F5344CB8AC3E}">
        <p14:creationId xmlns:p14="http://schemas.microsoft.com/office/powerpoint/2010/main" val="3825191817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635</TotalTime>
  <Words>1594</Words>
  <Application>Microsoft Office PowerPoint</Application>
  <PresentationFormat>Widescreen</PresentationFormat>
  <Paragraphs>153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Courier New</vt:lpstr>
      <vt:lpstr>Rockwell</vt:lpstr>
      <vt:lpstr>Times New Roman</vt:lpstr>
      <vt:lpstr>Wingdings</vt:lpstr>
      <vt:lpstr>Gallery</vt:lpstr>
      <vt:lpstr> ap Language ESSAYS</vt:lpstr>
      <vt:lpstr>SYNTHESIS</vt:lpstr>
      <vt:lpstr>synthesis</vt:lpstr>
      <vt:lpstr>SYNTHESIS</vt:lpstr>
      <vt:lpstr>SYNTHESIS</vt:lpstr>
      <vt:lpstr>SYNTHESIS</vt:lpstr>
      <vt:lpstr>Working the Synthesis question </vt:lpstr>
      <vt:lpstr>Working the Synthesis question</vt:lpstr>
      <vt:lpstr>Working the Synthesis question</vt:lpstr>
      <vt:lpstr>Working the Synthesis question</vt:lpstr>
      <vt:lpstr>Working the Synthesis question</vt:lpstr>
      <vt:lpstr>Working the synthesis question</vt:lpstr>
      <vt:lpstr>Working the Synthesis question</vt:lpstr>
      <vt:lpstr>Working the Synthesis question</vt:lpstr>
      <vt:lpstr>Working the Synthesis question</vt:lpstr>
      <vt:lpstr>Synthesis  STRATEGIES</vt:lpstr>
      <vt:lpstr>Synthesis  STRATEGIES</vt:lpstr>
      <vt:lpstr>Synthesis  STRATEGIES</vt:lpstr>
      <vt:lpstr>Synthesis  STRATEGIES</vt:lpstr>
      <vt:lpstr>Synthesis  STRATEGIES</vt:lpstr>
      <vt:lpstr>Synthesis  STRATEGIES</vt:lpstr>
      <vt:lpstr>SYNTHESIS QUESTION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Language ESSAYS</dc:title>
  <dc:creator>Unistar</dc:creator>
  <cp:lastModifiedBy>Alsobrook</cp:lastModifiedBy>
  <cp:revision>32</cp:revision>
  <dcterms:created xsi:type="dcterms:W3CDTF">2018-02-19T18:11:57Z</dcterms:created>
  <dcterms:modified xsi:type="dcterms:W3CDTF">2019-12-09T04:23:35Z</dcterms:modified>
</cp:coreProperties>
</file>