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72"/>
  </p:notesMasterIdLst>
  <p:sldIdLst>
    <p:sldId id="256" r:id="rId3"/>
    <p:sldId id="257" r:id="rId4"/>
    <p:sldId id="277" r:id="rId5"/>
    <p:sldId id="276" r:id="rId6"/>
    <p:sldId id="274" r:id="rId7"/>
    <p:sldId id="279" r:id="rId8"/>
    <p:sldId id="278" r:id="rId9"/>
    <p:sldId id="258" r:id="rId10"/>
    <p:sldId id="280" r:id="rId11"/>
    <p:sldId id="259" r:id="rId12"/>
    <p:sldId id="282" r:id="rId13"/>
    <p:sldId id="291" r:id="rId14"/>
    <p:sldId id="281" r:id="rId15"/>
    <p:sldId id="284" r:id="rId16"/>
    <p:sldId id="283" r:id="rId17"/>
    <p:sldId id="273" r:id="rId18"/>
    <p:sldId id="286" r:id="rId19"/>
    <p:sldId id="285" r:id="rId20"/>
    <p:sldId id="287" r:id="rId21"/>
    <p:sldId id="288" r:id="rId22"/>
    <p:sldId id="289" r:id="rId23"/>
    <p:sldId id="290" r:id="rId24"/>
    <p:sldId id="26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0" r:id="rId35"/>
    <p:sldId id="263" r:id="rId36"/>
    <p:sldId id="302" r:id="rId37"/>
    <p:sldId id="303" r:id="rId38"/>
    <p:sldId id="304" r:id="rId39"/>
    <p:sldId id="264" r:id="rId40"/>
    <p:sldId id="305" r:id="rId41"/>
    <p:sldId id="306" r:id="rId42"/>
    <p:sldId id="307" r:id="rId43"/>
    <p:sldId id="265" r:id="rId44"/>
    <p:sldId id="308" r:id="rId45"/>
    <p:sldId id="309" r:id="rId46"/>
    <p:sldId id="310" r:id="rId47"/>
    <p:sldId id="311" r:id="rId48"/>
    <p:sldId id="312" r:id="rId49"/>
    <p:sldId id="313" r:id="rId50"/>
    <p:sldId id="266" r:id="rId51"/>
    <p:sldId id="314" r:id="rId52"/>
    <p:sldId id="270" r:id="rId53"/>
    <p:sldId id="316" r:id="rId54"/>
    <p:sldId id="317" r:id="rId55"/>
    <p:sldId id="318" r:id="rId56"/>
    <p:sldId id="319" r:id="rId57"/>
    <p:sldId id="322" r:id="rId58"/>
    <p:sldId id="267" r:id="rId59"/>
    <p:sldId id="321" r:id="rId60"/>
    <p:sldId id="320" r:id="rId61"/>
    <p:sldId id="323" r:id="rId62"/>
    <p:sldId id="324" r:id="rId63"/>
    <p:sldId id="325" r:id="rId64"/>
    <p:sldId id="268" r:id="rId65"/>
    <p:sldId id="328" r:id="rId66"/>
    <p:sldId id="326" r:id="rId67"/>
    <p:sldId id="327" r:id="rId68"/>
    <p:sldId id="329" r:id="rId69"/>
    <p:sldId id="330" r:id="rId70"/>
    <p:sldId id="269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99"/>
    <a:srgbClr val="FFFF99"/>
    <a:srgbClr val="F0F0F0"/>
    <a:srgbClr val="FF8B8B"/>
    <a:srgbClr val="CCE9AD"/>
    <a:srgbClr val="000000"/>
    <a:srgbClr val="FFBEAF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8" autoAdjust="0"/>
    <p:restoredTop sz="94660"/>
  </p:normalViewPr>
  <p:slideViewPr>
    <p:cSldViewPr>
      <p:cViewPr varScale="1">
        <p:scale>
          <a:sx n="55" d="100"/>
          <a:sy n="5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FE728-6DBB-4933-A120-5EB0D8DFCE8B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A00DD-13E9-46E0-B1F7-C6C903C0A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9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A00DD-13E9-46E0-B1F7-C6C903C0AD0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CFBE5-92AD-4DE0-BF72-E8633E999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E7D5-8E34-40C4-8143-25388844E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161AA-5E78-4F66-9559-8B80053E0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176-554C-469B-BE20-EF932FE6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7E52-AD40-4D15-8272-52B4EB113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2DC2-BCE6-493B-9231-B7D6B3D14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0734-D41E-42F4-A29A-D2F69056A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3FCB-DF54-4BAA-8AD4-91E4B274D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1D116-0C7C-4AF3-9E21-7097907C4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E827-55EC-4848-B8F9-4E6EC921B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219-4AD3-4DEE-AE91-0D37C02CF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D5BBC-016D-492A-B108-83AFD52CA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01E6AF0-DE0E-46F7-8A91-723D6B725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92B-016C-461C-AE45-CEBBEB06B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EE56-3698-4F67-BE81-0624B39D3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C9442-670F-41A9-B1F5-A99D51DBE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3A537-D906-4635-BDBB-4860D4357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6B17-6721-45B6-9A87-7870408E8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B82F-649D-410C-8248-AA76119F2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FD6A-AB57-4C26-A2C6-69CD73E9F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9E39E-4CF1-422A-8E6D-4A96EB4BC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5A1A-5B75-4962-8CE5-2065C85B0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91FFD5-7917-492F-9ACA-855B072A16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91FFD5-7917-492F-9ACA-855B072A1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66.png"/><Relationship Id="rId7" Type="http://schemas.openxmlformats.org/officeDocument/2006/relationships/image" Target="../media/image79.w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wmf"/><Relationship Id="rId4" Type="http://schemas.openxmlformats.org/officeDocument/2006/relationships/image" Target="../media/image9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8458200" cy="276225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ial Black" pitchFamily="34" charset="0"/>
              </a:rPr>
              <a:t>Common </a:t>
            </a:r>
            <a:br>
              <a:rPr lang="en-US" sz="6600" dirty="0" smtClean="0">
                <a:latin typeface="Arial Black" pitchFamily="34" charset="0"/>
              </a:rPr>
            </a:br>
            <a:r>
              <a:rPr lang="en-US" sz="6600" dirty="0" smtClean="0">
                <a:latin typeface="Arial Black" pitchFamily="34" charset="0"/>
              </a:rPr>
              <a:t>Logical Fallacies </a:t>
            </a:r>
            <a:endParaRPr lang="en-US" sz="6600" dirty="0"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352800"/>
            <a:ext cx="5105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</a:rPr>
              <a:t>Beware of weak arguments!</a:t>
            </a:r>
            <a:endParaRPr lang="en-US" sz="32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3620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800" dirty="0" smtClean="0">
                <a:latin typeface="Arial Black" pitchFamily="34" charset="0"/>
                <a:cs typeface="Arial" pitchFamily="34" charset="0"/>
              </a:rPr>
              <a:t>Non-sequitur </a:t>
            </a:r>
            <a:r>
              <a:rPr lang="en-US" sz="1800" cap="none" dirty="0" smtClean="0">
                <a:solidFill>
                  <a:schemeClr val="tx1"/>
                </a:solidFill>
              </a:rPr>
              <a:t>“Non-</a:t>
            </a:r>
            <a:r>
              <a:rPr lang="en-US" sz="1800" u="sng" cap="none" dirty="0" smtClean="0">
                <a:solidFill>
                  <a:schemeClr val="tx1"/>
                </a:solidFill>
              </a:rPr>
              <a:t>SECK</a:t>
            </a:r>
            <a:r>
              <a:rPr lang="en-US" sz="1800" cap="none" dirty="0" smtClean="0">
                <a:solidFill>
                  <a:schemeClr val="tx1"/>
                </a:solidFill>
              </a:rPr>
              <a:t>-quit-</a:t>
            </a:r>
            <a:r>
              <a:rPr lang="en-US" sz="1800" cap="none" dirty="0" err="1" smtClean="0">
                <a:solidFill>
                  <a:schemeClr val="tx1"/>
                </a:solidFill>
              </a:rPr>
              <a:t>er</a:t>
            </a:r>
            <a:r>
              <a:rPr lang="en-US" sz="1800" cap="none" dirty="0" smtClean="0">
                <a:solidFill>
                  <a:schemeClr val="tx1"/>
                </a:solidFill>
              </a:rPr>
              <a:t>” </a:t>
            </a:r>
            <a:r>
              <a:rPr lang="en-US" cap="none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cap="none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80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aka: “It does not follow”</a:t>
            </a:r>
            <a:endParaRPr lang="en-US" sz="2800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066800"/>
          </a:xfrm>
          <a:solidFill>
            <a:srgbClr val="FFCC00"/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1. Non-sequitur </a:t>
            </a:r>
            <a:br>
              <a:rPr lang="en-US" dirty="0" smtClean="0">
                <a:latin typeface="Arial Black" pitchFamily="34" charset="0"/>
                <a:cs typeface="Arial" pitchFamily="34" charset="0"/>
              </a:rPr>
            </a:br>
            <a:r>
              <a:rPr lang="en-US" sz="2800" b="1" dirty="0" smtClean="0">
                <a:latin typeface="+mn-lt"/>
                <a:cs typeface="Arial" pitchFamily="34" charset="0"/>
              </a:rPr>
              <a:t>("</a:t>
            </a:r>
            <a:r>
              <a:rPr lang="en-US" sz="2800" b="1" dirty="0">
                <a:latin typeface="+mn-lt"/>
                <a:cs typeface="Arial" pitchFamily="34" charset="0"/>
              </a:rPr>
              <a:t>it does not follow")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800" dirty="0">
                <a:solidFill>
                  <a:srgbClr val="FFC000"/>
                </a:solidFill>
              </a:rPr>
              <a:t>“</a:t>
            </a:r>
            <a:r>
              <a:rPr lang="en-US" sz="4800" b="1" dirty="0">
                <a:solidFill>
                  <a:srgbClr val="FFC000"/>
                </a:solidFill>
              </a:rPr>
              <a:t>Non-</a:t>
            </a:r>
            <a:r>
              <a:rPr lang="en-US" sz="4800" b="1" u="sng" dirty="0">
                <a:solidFill>
                  <a:srgbClr val="FFC000"/>
                </a:solidFill>
              </a:rPr>
              <a:t>SECK</a:t>
            </a:r>
            <a:r>
              <a:rPr lang="en-US" sz="4800" b="1" dirty="0">
                <a:solidFill>
                  <a:srgbClr val="FFC000"/>
                </a:solidFill>
              </a:rPr>
              <a:t>-quit-</a:t>
            </a:r>
            <a:r>
              <a:rPr lang="en-US" sz="4800" b="1" dirty="0" err="1">
                <a:solidFill>
                  <a:srgbClr val="FFC000"/>
                </a:solidFill>
              </a:rPr>
              <a:t>er</a:t>
            </a:r>
            <a:r>
              <a:rPr lang="en-US" sz="4800" b="1" dirty="0">
                <a:solidFill>
                  <a:srgbClr val="FFC000"/>
                </a:solidFill>
              </a:rPr>
              <a:t>” </a:t>
            </a:r>
            <a:endParaRPr lang="en-US" sz="4800" b="1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 idea or conclusion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that does not follow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logically based upon the evidence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066800"/>
          </a:xfrm>
          <a:solidFill>
            <a:srgbClr val="FFCC00"/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Non-sequitur </a:t>
            </a:r>
            <a:r>
              <a:rPr lang="en-US" sz="2800" b="1" dirty="0">
                <a:latin typeface="+mn-lt"/>
                <a:cs typeface="Arial" pitchFamily="34" charset="0"/>
              </a:rPr>
              <a:t>("it does not follow")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President graduated from Harvard.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Therefore, he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can't make mistakes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181600"/>
            <a:ext cx="971550" cy="13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81600"/>
            <a:ext cx="1241376" cy="13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qual 5"/>
          <p:cNvSpPr/>
          <p:nvPr/>
        </p:nvSpPr>
        <p:spPr>
          <a:xfrm>
            <a:off x="5181600" y="5638800"/>
            <a:ext cx="609600" cy="609600"/>
          </a:xfrm>
          <a:prstGeom prst="mathEqual">
            <a:avLst>
              <a:gd name="adj1" fmla="val 16804"/>
              <a:gd name="adj2" fmla="val 11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56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BEAF"/>
                </a:solidFill>
                <a:latin typeface="Arial Black" pitchFamily="34" charset="0"/>
              </a:rPr>
              <a:t>perfect</a:t>
            </a:r>
            <a:endParaRPr lang="en-US" sz="3600" dirty="0">
              <a:solidFill>
                <a:srgbClr val="FFBEAF"/>
              </a:solidFill>
              <a:latin typeface="Arial Black" pitchFamily="34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3124200" y="5638800"/>
            <a:ext cx="533400" cy="53340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066800"/>
          </a:xfrm>
          <a:solidFill>
            <a:srgbClr val="FFCC00"/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Non-sequitur </a:t>
            </a:r>
            <a:r>
              <a:rPr lang="en-US" sz="2800" b="1" dirty="0">
                <a:latin typeface="+mn-lt"/>
                <a:cs typeface="Arial" pitchFamily="34" charset="0"/>
              </a:rPr>
              <a:t>("it does not follow")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ocean is water.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 must drink water to survive.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Therefore, people must drink the ocean to survive.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81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April\Local Settings\Temporary Internet Files\Content.IE5\B68MGJY4\MC9004470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05400"/>
            <a:ext cx="1872180" cy="130175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 l="24742"/>
          <a:stretch>
            <a:fillRect/>
          </a:stretch>
        </p:blipFill>
        <p:spPr bwMode="auto">
          <a:xfrm>
            <a:off x="6629400" y="4953000"/>
            <a:ext cx="1371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us 11"/>
          <p:cNvSpPr/>
          <p:nvPr/>
        </p:nvSpPr>
        <p:spPr>
          <a:xfrm>
            <a:off x="2743200" y="5486400"/>
            <a:ext cx="533400" cy="53340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5715000" y="5486400"/>
            <a:ext cx="609600" cy="609600"/>
          </a:xfrm>
          <a:prstGeom prst="mathEqual">
            <a:avLst>
              <a:gd name="adj1" fmla="val 16804"/>
              <a:gd name="adj2" fmla="val 11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62400" y="21336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962400" y="33528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3620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2. 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Begging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the Question</a:t>
            </a:r>
            <a:endParaRPr lang="en-US" sz="2800" i="1" cap="none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Begging the Question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noFill/>
          <a:ln w="2222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/>
              <a:t>Basing </a:t>
            </a:r>
            <a:r>
              <a:rPr lang="en-US" sz="5400" b="1" u="sng" dirty="0">
                <a:solidFill>
                  <a:srgbClr val="FF3300"/>
                </a:solidFill>
              </a:rPr>
              <a:t>an argument</a:t>
            </a:r>
            <a:r>
              <a:rPr lang="en-US" sz="5400" dirty="0"/>
              <a:t> on an </a:t>
            </a:r>
            <a:r>
              <a:rPr lang="en-US" sz="5400" b="1" u="sng" dirty="0">
                <a:solidFill>
                  <a:schemeClr val="accent2"/>
                </a:solidFill>
              </a:rPr>
              <a:t>assumption</a:t>
            </a:r>
            <a:r>
              <a:rPr lang="en-US" sz="5400" b="1" dirty="0">
                <a:solidFill>
                  <a:schemeClr val="accent2"/>
                </a:solidFill>
              </a:rPr>
              <a:t> that has </a:t>
            </a:r>
            <a:r>
              <a:rPr lang="en-US" sz="5400" b="1" i="1" dirty="0">
                <a:solidFill>
                  <a:schemeClr val="accent2"/>
                </a:solidFill>
              </a:rPr>
              <a:t>not been proven </a:t>
            </a:r>
            <a:r>
              <a:rPr lang="en-US" sz="5400" b="1" dirty="0">
                <a:solidFill>
                  <a:schemeClr val="accent2"/>
                </a:solidFill>
              </a:rPr>
              <a:t>or that is </a:t>
            </a:r>
            <a:r>
              <a:rPr lang="en-US" sz="5400" b="1" i="1" dirty="0">
                <a:solidFill>
                  <a:schemeClr val="accent2"/>
                </a:solidFill>
              </a:rPr>
              <a:t>impossible to prove</a:t>
            </a:r>
            <a:r>
              <a:rPr lang="en-US" sz="5400" b="1" dirty="0">
                <a:solidFill>
                  <a:schemeClr val="accent2"/>
                </a:solidFill>
              </a:rPr>
              <a:t>. 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Examples follow on the next few slides: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Begging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3048000"/>
          </a:xfrm>
          <a:solidFill>
            <a:srgbClr val="FF0000"/>
          </a:solidFill>
        </p:spPr>
        <p:txBody>
          <a:bodyPr/>
          <a:lstStyle/>
          <a:p>
            <a:pPr marL="53975" indent="-53975">
              <a:buNone/>
            </a:pPr>
            <a:r>
              <a:rPr lang="en-US" b="1" dirty="0" smtClean="0">
                <a:solidFill>
                  <a:schemeClr val="bg1"/>
                </a:solidFill>
              </a:rPr>
              <a:t>People who watch a lot of TV are less active than people who watch no TV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810000" cy="3124200"/>
          </a:xfrm>
          <a:solidFill>
            <a:srgbClr val="0070C0"/>
          </a:solidFill>
        </p:spPr>
        <p:txBody>
          <a:bodyPr/>
          <a:lstStyle/>
          <a:p>
            <a:pPr marL="0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because the </a:t>
            </a:r>
            <a:r>
              <a:rPr lang="en-US" sz="3200" b="1" dirty="0" smtClean="0">
                <a:solidFill>
                  <a:schemeClr val="bg1"/>
                </a:solidFill>
              </a:rPr>
              <a:t>major networks broadcast hidden waves to make people passive and lazy.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the </a:t>
            </a:r>
            <a:r>
              <a:rPr lang="en-US" sz="2400" b="1" dirty="0" smtClean="0">
                <a:solidFill>
                  <a:srgbClr val="FF0000"/>
                </a:solidFill>
              </a:rPr>
              <a:t>argument</a:t>
            </a:r>
            <a:r>
              <a:rPr lang="en-US" dirty="0" smtClean="0"/>
              <a:t> being presented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905000" y="4724400"/>
            <a:ext cx="152400" cy="533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the </a:t>
            </a:r>
            <a:r>
              <a:rPr lang="en-US" sz="2400" b="1" dirty="0" smtClean="0">
                <a:solidFill>
                  <a:srgbClr val="0070C0"/>
                </a:solidFill>
              </a:rPr>
              <a:t>assumption that’s not been proven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324600" y="4876800"/>
            <a:ext cx="152400" cy="533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181600" y="3581400"/>
            <a:ext cx="3810000" cy="2438400"/>
          </a:xfrm>
          <a:prstGeom prst="wedgeEllipseCallout">
            <a:avLst>
              <a:gd name="adj1" fmla="val -52937"/>
              <a:gd name="adj2" fmla="val 3451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4191000"/>
            <a:ext cx="2895600" cy="1447800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Wait…</a:t>
            </a:r>
          </a:p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Really??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8194" name="Picture 2" descr="C:\Documents and Settings\April\Local Settings\Temporary Internet Files\Content.IE5\MYXHZHJF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1524000" cy="1908175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381000" y="228600"/>
            <a:ext cx="6019800" cy="3429000"/>
          </a:xfrm>
          <a:prstGeom prst="cloudCallout">
            <a:avLst>
              <a:gd name="adj1" fmla="val 4443"/>
              <a:gd name="adj2" fmla="val 90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C:\Documents and Settings\April\Local Settings\Temporary Internet Files\Content.IE5\CZ90KFD1\MC9000597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2880076" cy="1600200"/>
          </a:xfrm>
          <a:prstGeom prst="rect">
            <a:avLst/>
          </a:prstGeom>
          <a:noFill/>
        </p:spPr>
      </p:pic>
      <p:sp>
        <p:nvSpPr>
          <p:cNvPr id="11" name="Double Wave 10"/>
          <p:cNvSpPr/>
          <p:nvPr/>
        </p:nvSpPr>
        <p:spPr>
          <a:xfrm rot="19846681">
            <a:off x="2384268" y="1721954"/>
            <a:ext cx="1143000" cy="76200"/>
          </a:xfrm>
          <a:prstGeom prst="doubleWave">
            <a:avLst>
              <a:gd name="adj1" fmla="val 12500"/>
              <a:gd name="adj2" fmla="val -10000"/>
            </a:avLst>
          </a:prstGeom>
          <a:solidFill>
            <a:schemeClr val="bg2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Wave 12"/>
          <p:cNvSpPr/>
          <p:nvPr/>
        </p:nvSpPr>
        <p:spPr>
          <a:xfrm rot="20848713">
            <a:off x="2424827" y="1907173"/>
            <a:ext cx="1557998" cy="45719"/>
          </a:xfrm>
          <a:prstGeom prst="doubleWave">
            <a:avLst>
              <a:gd name="adj1" fmla="val 12500"/>
              <a:gd name="adj2" fmla="val -10000"/>
            </a:avLst>
          </a:prstGeom>
          <a:solidFill>
            <a:schemeClr val="bg2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Wave 13"/>
          <p:cNvSpPr/>
          <p:nvPr/>
        </p:nvSpPr>
        <p:spPr>
          <a:xfrm rot="20565089">
            <a:off x="2408312" y="1711187"/>
            <a:ext cx="1786862" cy="68063"/>
          </a:xfrm>
          <a:prstGeom prst="doubleWave">
            <a:avLst>
              <a:gd name="adj1" fmla="val 12500"/>
              <a:gd name="adj2" fmla="val -10000"/>
            </a:avLst>
          </a:prstGeom>
          <a:solidFill>
            <a:schemeClr val="bg2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72394">
            <a:off x="4440720" y="11017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zzzzz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Sleep waves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781300" y="1104900"/>
            <a:ext cx="4572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Begging the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TV argument from the previous slide begs the question: </a:t>
            </a:r>
          </a:p>
          <a:p>
            <a:pPr marL="0" indent="0">
              <a:buNone/>
            </a:pPr>
            <a:endParaRPr lang="en-US" sz="1050" dirty="0" smtClean="0"/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“How do you know the TV stations are broadcasting waves to make people sleepy?”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Documents and Settings\April\Local Settings\Temporary Internet Files\Content.IE5\9XH9Y8JB\MC900059718[1].wmf"/>
          <p:cNvPicPr>
            <a:picLocks noChangeAspect="1" noChangeArrowheads="1"/>
          </p:cNvPicPr>
          <p:nvPr/>
        </p:nvPicPr>
        <p:blipFill>
          <a:blip r:embed="rId2" cstate="print"/>
          <a:srcRect l="31662"/>
          <a:stretch>
            <a:fillRect/>
          </a:stretch>
        </p:blipFill>
        <p:spPr bwMode="auto">
          <a:xfrm>
            <a:off x="4876800" y="5181600"/>
            <a:ext cx="1644647" cy="1337158"/>
          </a:xfrm>
          <a:prstGeom prst="rect">
            <a:avLst/>
          </a:prstGeom>
          <a:noFill/>
        </p:spPr>
      </p:pic>
      <p:pic>
        <p:nvPicPr>
          <p:cNvPr id="9" name="Picture 3" descr="C:\Documents and Settings\April\Local Settings\Temporary Internet Files\Content.IE5\9XH9Y8JB\MC900059718[1].wmf"/>
          <p:cNvPicPr>
            <a:picLocks noChangeAspect="1" noChangeArrowheads="1"/>
          </p:cNvPicPr>
          <p:nvPr/>
        </p:nvPicPr>
        <p:blipFill>
          <a:blip r:embed="rId2" cstate="print"/>
          <a:srcRect r="62005"/>
          <a:stretch>
            <a:fillRect/>
          </a:stretch>
        </p:blipFill>
        <p:spPr bwMode="auto">
          <a:xfrm>
            <a:off x="2895600" y="5105400"/>
            <a:ext cx="914400" cy="13371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72394">
            <a:off x="6498121" y="50641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zzzzz</a:t>
            </a:r>
            <a:r>
              <a:rPr lang="en-US" dirty="0" smtClean="0"/>
              <a:t>……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Begging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3048000"/>
          </a:xfrm>
          <a:solidFill>
            <a:srgbClr val="FF0000"/>
          </a:solidFill>
        </p:spPr>
        <p:txBody>
          <a:bodyPr/>
          <a:lstStyle/>
          <a:p>
            <a:pPr marL="53975" indent="-53975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Evolution should not be taught in public schools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4114800" cy="3124200"/>
          </a:xfrm>
          <a:solidFill>
            <a:srgbClr val="0070C0"/>
          </a:solidFill>
        </p:spPr>
        <p:txBody>
          <a:bodyPr/>
          <a:lstStyle/>
          <a:p>
            <a:pPr marL="0" lvl="1" indent="0">
              <a:buNone/>
            </a:pPr>
            <a:r>
              <a:rPr lang="en-US" sz="3400" b="1" dirty="0" smtClean="0">
                <a:solidFill>
                  <a:schemeClr val="bg1"/>
                </a:solidFill>
              </a:rPr>
              <a:t>because the theory of evolution comes directly from Satan. </a:t>
            </a:r>
            <a:endParaRPr lang="en-US" sz="3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the </a:t>
            </a:r>
            <a:r>
              <a:rPr lang="en-US" sz="2400" b="1" dirty="0" smtClean="0">
                <a:solidFill>
                  <a:srgbClr val="FF0000"/>
                </a:solidFill>
              </a:rPr>
              <a:t>argument</a:t>
            </a:r>
            <a:r>
              <a:rPr lang="en-US" dirty="0" smtClean="0"/>
              <a:t> being presented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905000" y="4724400"/>
            <a:ext cx="152400" cy="533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the </a:t>
            </a:r>
            <a:r>
              <a:rPr lang="en-US" sz="2400" b="1" dirty="0" smtClean="0">
                <a:solidFill>
                  <a:srgbClr val="0070C0"/>
                </a:solidFill>
              </a:rPr>
              <a:t>assumption that’s not been proven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324600" y="4876800"/>
            <a:ext cx="152400" cy="533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FFCC99"/>
            </a:solidFill>
          </a:ln>
        </p:spPr>
        <p:txBody>
          <a:bodyPr/>
          <a:lstStyle/>
          <a:p>
            <a:r>
              <a:rPr lang="en-US" sz="5400" b="1">
                <a:solidFill>
                  <a:srgbClr val="FFCC99"/>
                </a:solidFill>
                <a:latin typeface="Times New Roman" pitchFamily="18" charset="0"/>
              </a:rPr>
              <a:t>Argument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solidFill>
            <a:srgbClr val="FFCC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4800" dirty="0" smtClean="0"/>
              <a:t>An “argument” is </a:t>
            </a:r>
            <a:r>
              <a:rPr lang="en-US" sz="4800" b="1" dirty="0" smtClean="0"/>
              <a:t>not a fight</a:t>
            </a:r>
            <a:r>
              <a:rPr lang="en-US" sz="4800" dirty="0" smtClean="0"/>
              <a:t>. 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352800"/>
            <a:ext cx="241105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&quot;No&quot; Symbol 4"/>
          <p:cNvSpPr/>
          <p:nvPr/>
        </p:nvSpPr>
        <p:spPr>
          <a:xfrm>
            <a:off x="3200400" y="2971800"/>
            <a:ext cx="2819400" cy="2819400"/>
          </a:xfrm>
          <a:prstGeom prst="noSmoking">
            <a:avLst>
              <a:gd name="adj" fmla="val 61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181600" y="3581400"/>
            <a:ext cx="3810000" cy="2438400"/>
          </a:xfrm>
          <a:prstGeom prst="wedgeEllipseCallout">
            <a:avLst>
              <a:gd name="adj1" fmla="val -52937"/>
              <a:gd name="adj2" fmla="val 3451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4038600"/>
            <a:ext cx="2895600" cy="1447800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Wait…</a:t>
            </a:r>
          </a:p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Really??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8194" name="Picture 2" descr="C:\Documents and Settings\April\Local Settings\Temporary Internet Files\Content.IE5\MYXHZHJF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1524000" cy="1908175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457200" y="0"/>
            <a:ext cx="6019800" cy="3429000"/>
          </a:xfrm>
          <a:prstGeom prst="cloudCallout">
            <a:avLst>
              <a:gd name="adj1" fmla="val 4443"/>
              <a:gd name="adj2" fmla="val 90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7000" y="1066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“plague?.....no. 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Earthquake ?.....no.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 know—</a:t>
            </a:r>
            <a:r>
              <a:rPr lang="en-US" sz="2000" b="1" u="sng" dirty="0" smtClean="0">
                <a:solidFill>
                  <a:schemeClr val="bg1"/>
                </a:solidFill>
              </a:rPr>
              <a:t>Evolution</a:t>
            </a:r>
            <a:r>
              <a:rPr lang="en-US" sz="2000" b="1" dirty="0" smtClean="0">
                <a:solidFill>
                  <a:schemeClr val="bg1"/>
                </a:solidFill>
              </a:rPr>
              <a:t>!! 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Documents and Settings\April\Local Settings\Temporary Internet Files\Content.IE5\CZ90KFD1\MC9004359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1452999" cy="1149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Begging the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Evolution argument from the previous slide begs the question: </a:t>
            </a:r>
          </a:p>
          <a:p>
            <a:pPr marL="0" indent="0">
              <a:buNone/>
            </a:pPr>
            <a:endParaRPr lang="en-US" sz="1050" dirty="0" smtClean="0"/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“How do you know the theory of Evolution comes from Satan?”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Documents and Settings\April\Local Settings\Temporary Internet Files\Content.IE5\B68MGJY4\MC9001326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3657600" cy="2343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3620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54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Circular Reasoning</a:t>
            </a:r>
            <a:r>
              <a:rPr lang="en-US" sz="5400" cap="none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800" i="1" cap="none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t="34000" b="34000"/>
          <a:stretch>
            <a:fillRect/>
          </a:stretch>
        </p:blipFill>
        <p:spPr bwMode="auto">
          <a:xfrm>
            <a:off x="1828800" y="762000"/>
            <a:ext cx="595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43000"/>
            <a:ext cx="1502994" cy="1437590"/>
          </a:xfrm>
          <a:prstGeom prst="rect">
            <a:avLst/>
          </a:prstGeom>
          <a:noFill/>
        </p:spPr>
      </p:pic>
      <p:pic>
        <p:nvPicPr>
          <p:cNvPr id="1024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6965" cy="105087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Circular Reasoning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0104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u="sng" dirty="0">
                <a:latin typeface="Arial" pitchFamily="34" charset="0"/>
                <a:cs typeface="Arial" pitchFamily="34" charset="0"/>
              </a:rPr>
              <a:t>repeats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an idea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rather than giving a valid reason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1554564" cy="1295400"/>
          </a:xfrm>
          <a:prstGeom prst="rect">
            <a:avLst/>
          </a:prstGeom>
          <a:noFill/>
        </p:spPr>
      </p:pic>
      <p:pic>
        <p:nvPicPr>
          <p:cNvPr id="11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38600"/>
            <a:ext cx="1513668" cy="1447800"/>
          </a:xfrm>
          <a:prstGeom prst="rect">
            <a:avLst/>
          </a:prstGeom>
          <a:noFill/>
        </p:spPr>
      </p:pic>
      <p:pic>
        <p:nvPicPr>
          <p:cNvPr id="1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2600"/>
            <a:ext cx="1554564" cy="12954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3074140" cy="288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43000"/>
            <a:ext cx="1502994" cy="1437590"/>
          </a:xfrm>
          <a:prstGeom prst="rect">
            <a:avLst/>
          </a:prstGeom>
          <a:noFill/>
        </p:spPr>
      </p:pic>
      <p:pic>
        <p:nvPicPr>
          <p:cNvPr id="1024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6965" cy="105087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Circular Reasoning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0104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Martha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is a 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good supervisor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she supervises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personnel effectively.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554564" cy="1295400"/>
          </a:xfrm>
          <a:prstGeom prst="rect">
            <a:avLst/>
          </a:prstGeom>
          <a:noFill/>
        </p:spPr>
      </p:pic>
      <p:pic>
        <p:nvPicPr>
          <p:cNvPr id="11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38600"/>
            <a:ext cx="1513668" cy="1447800"/>
          </a:xfrm>
          <a:prstGeom prst="rect">
            <a:avLst/>
          </a:prstGeom>
          <a:noFill/>
        </p:spPr>
      </p:pic>
      <p:pic>
        <p:nvPicPr>
          <p:cNvPr id="1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554564" cy="12954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3657600" cy="23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43000"/>
            <a:ext cx="1502994" cy="1437590"/>
          </a:xfrm>
          <a:prstGeom prst="rect">
            <a:avLst/>
          </a:prstGeom>
          <a:noFill/>
        </p:spPr>
      </p:pic>
      <p:pic>
        <p:nvPicPr>
          <p:cNvPr id="1024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6965" cy="105087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Circular Reasoning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239000" cy="4876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A publication is </a:t>
            </a:r>
            <a:r>
              <a:rPr lang="en-US" sz="4400" b="1" u="sng" dirty="0" smtClean="0"/>
              <a:t>pornographic</a:t>
            </a:r>
            <a:r>
              <a:rPr lang="en-US" sz="4400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only if it contains pornography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6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554564" cy="1295400"/>
          </a:xfrm>
          <a:prstGeom prst="rect">
            <a:avLst/>
          </a:prstGeom>
          <a:noFill/>
        </p:spPr>
      </p:pic>
      <p:pic>
        <p:nvPicPr>
          <p:cNvPr id="11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38600"/>
            <a:ext cx="1513668" cy="1447800"/>
          </a:xfrm>
          <a:prstGeom prst="rect">
            <a:avLst/>
          </a:prstGeom>
          <a:noFill/>
        </p:spPr>
      </p:pic>
      <p:pic>
        <p:nvPicPr>
          <p:cNvPr id="1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554564" cy="1295400"/>
          </a:xfrm>
          <a:prstGeom prst="rect">
            <a:avLst/>
          </a:prstGeom>
          <a:noFill/>
        </p:spPr>
      </p:pic>
      <p:pic>
        <p:nvPicPr>
          <p:cNvPr id="12292" name="Picture 4" descr="C:\Documents and Settings\April\Local Settings\Temporary Internet Files\Content.IE5\0XTV6V3H\MC9003836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1200" y="4343400"/>
            <a:ext cx="1600200" cy="2171654"/>
          </a:xfrm>
          <a:prstGeom prst="rect">
            <a:avLst/>
          </a:prstGeom>
          <a:noFill/>
        </p:spPr>
      </p:pic>
      <p:pic>
        <p:nvPicPr>
          <p:cNvPr id="12293" name="Picture 5" descr="C:\Documents and Settings\April\Local Settings\Temporary Internet Files\Content.IE5\301HY05V\MC9000786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33600" y="4495800"/>
            <a:ext cx="1246136" cy="1956253"/>
          </a:xfrm>
          <a:prstGeom prst="rect">
            <a:avLst/>
          </a:prstGeom>
          <a:noFill/>
        </p:spPr>
      </p:pic>
      <p:pic>
        <p:nvPicPr>
          <p:cNvPr id="12294" name="Picture 6" descr="C:\Documents and Settings\April\Local Settings\Temporary Internet Files\Content.IE5\B68MGJY4\MC9003893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50892">
            <a:off x="2238834" y="5172634"/>
            <a:ext cx="428519" cy="560832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3352800" y="3962400"/>
            <a:ext cx="2133600" cy="1219200"/>
          </a:xfrm>
          <a:prstGeom prst="wedgeRoundRectCallout">
            <a:avLst>
              <a:gd name="adj1" fmla="val -74645"/>
              <a:gd name="adj2" fmla="val 3427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4038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I know if it’s pornographic?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7315200" y="4191000"/>
            <a:ext cx="1524000" cy="990600"/>
          </a:xfrm>
          <a:prstGeom prst="wedgeEllipseCallout">
            <a:avLst>
              <a:gd name="adj1" fmla="val -80136"/>
              <a:gd name="adj2" fmla="val 25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1400" y="4343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Oh, you’ll know…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43000"/>
            <a:ext cx="1502994" cy="1437590"/>
          </a:xfrm>
          <a:prstGeom prst="rect">
            <a:avLst/>
          </a:prstGeom>
          <a:noFill/>
        </p:spPr>
      </p:pic>
      <p:pic>
        <p:nvPicPr>
          <p:cNvPr id="1024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6965" cy="105087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Circular Reasoning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0104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politician was truthful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he told us he always tells the truth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554564" cy="1295400"/>
          </a:xfrm>
          <a:prstGeom prst="rect">
            <a:avLst/>
          </a:prstGeom>
          <a:noFill/>
        </p:spPr>
      </p:pic>
      <p:pic>
        <p:nvPicPr>
          <p:cNvPr id="11" name="Picture 5" descr="C:\Documents and Settings\April\Local Settings\Temporary Internet Files\Content.IE5\0XTV6V3H\MC90041125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38600"/>
            <a:ext cx="1513668" cy="1447800"/>
          </a:xfrm>
          <a:prstGeom prst="rect">
            <a:avLst/>
          </a:prstGeom>
          <a:noFill/>
        </p:spPr>
      </p:pic>
      <p:pic>
        <p:nvPicPr>
          <p:cNvPr id="12" name="Picture 2" descr="C:\Documents and Settings\April\Local Settings\Temporary Internet Files\Content.IE5\XJBWAEH1\MC900053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554564" cy="1295400"/>
          </a:xfrm>
          <a:prstGeom prst="rect">
            <a:avLst/>
          </a:prstGeom>
          <a:noFill/>
        </p:spPr>
      </p:pic>
      <p:pic>
        <p:nvPicPr>
          <p:cNvPr id="13314" name="Picture 2" descr="C:\Documents and Settings\April\Local Settings\Temporary Internet Files\Content.IE5\2YGANIEG\MC9003013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7625"/>
            <a:ext cx="3487115" cy="2280375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6400800" y="3200400"/>
            <a:ext cx="2057400" cy="1676400"/>
          </a:xfrm>
          <a:prstGeom prst="wedgeRoundRectCallout">
            <a:avLst>
              <a:gd name="adj1" fmla="val -102787"/>
              <a:gd name="adj2" fmla="val 6494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3429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wouldn’t lie about telling the truth!!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3620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4.  </a:t>
            </a:r>
            <a:r>
              <a:rPr lang="en-US" sz="54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Straw-Man </a:t>
            </a:r>
            <a:r>
              <a:rPr lang="en-US" sz="54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Argument</a:t>
            </a:r>
            <a:endParaRPr lang="en-US" sz="2800" i="1" cap="none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Straw-Man Argument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13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Gives </a:t>
            </a:r>
            <a:r>
              <a:rPr lang="en-US" sz="3600" b="1" u="sng" dirty="0" smtClean="0">
                <a:solidFill>
                  <a:schemeClr val="bg1"/>
                </a:solidFill>
              </a:rPr>
              <a:t>false characteristics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to an argument and then </a:t>
            </a:r>
            <a:r>
              <a:rPr lang="en-US" b="1" u="sng" dirty="0" smtClean="0">
                <a:solidFill>
                  <a:schemeClr val="bg1"/>
                </a:solidFill>
              </a:rPr>
              <a:t>attacks the argument </a:t>
            </a:r>
            <a:r>
              <a:rPr lang="en-US" b="1" dirty="0" smtClean="0">
                <a:solidFill>
                  <a:schemeClr val="bg1"/>
                </a:solidFill>
              </a:rPr>
              <a:t>based on those false  characteristics.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April\Local Settings\Temporary Internet Files\Content.IE5\9XH9Y8JB\MP9003414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1905000" cy="2670561"/>
          </a:xfrm>
          <a:prstGeom prst="rect">
            <a:avLst/>
          </a:prstGeom>
          <a:noFill/>
        </p:spPr>
      </p:pic>
      <p:sp>
        <p:nvSpPr>
          <p:cNvPr id="8" name="Rectangular Callout 7"/>
          <p:cNvSpPr/>
          <p:nvPr/>
        </p:nvSpPr>
        <p:spPr>
          <a:xfrm>
            <a:off x="6934200" y="3200400"/>
            <a:ext cx="1905000" cy="1752600"/>
          </a:xfrm>
          <a:prstGeom prst="wedgeRectCallout">
            <a:avLst>
              <a:gd name="adj1" fmla="val -88948"/>
              <a:gd name="adj2" fmla="val 15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32766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look at him!!  He probably wants to take all your money  too!!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Straw-Man Argument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133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This argument simply </a:t>
            </a:r>
            <a:r>
              <a:rPr lang="en-US" b="1" u="sng" dirty="0" smtClean="0">
                <a:solidFill>
                  <a:schemeClr val="bg1"/>
                </a:solidFill>
              </a:rPr>
              <a:t>ignores</a:t>
            </a:r>
            <a:r>
              <a:rPr lang="en-US" b="1" dirty="0" smtClean="0">
                <a:solidFill>
                  <a:schemeClr val="bg1"/>
                </a:solidFill>
              </a:rPr>
              <a:t> a person's actual position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u="sng" dirty="0" smtClean="0">
                <a:solidFill>
                  <a:schemeClr val="bg1"/>
                </a:solidFill>
              </a:rPr>
              <a:t>substitutes</a:t>
            </a:r>
            <a:r>
              <a:rPr lang="en-US" dirty="0" smtClean="0">
                <a:solidFill>
                  <a:schemeClr val="bg1"/>
                </a:solidFill>
              </a:rPr>
              <a:t> a distorted, exaggerated or misrepresented version of that position.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Documents and Settings\April\Local Settings\Temporary Internet Files\Content.IE5\B68MGJY4\MC900017129[1].wmf"/>
          <p:cNvPicPr>
            <a:picLocks noChangeAspect="1" noChangeArrowheads="1"/>
          </p:cNvPicPr>
          <p:nvPr/>
        </p:nvPicPr>
        <p:blipFill>
          <a:blip r:embed="rId2" cstate="print"/>
          <a:srcRect l="17857"/>
          <a:stretch>
            <a:fillRect/>
          </a:stretch>
        </p:blipFill>
        <p:spPr bwMode="auto">
          <a:xfrm>
            <a:off x="2209800" y="4526892"/>
            <a:ext cx="1752600" cy="2331108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381000" y="3733800"/>
            <a:ext cx="1905000" cy="1676400"/>
          </a:xfrm>
          <a:prstGeom prst="wedgeRoundRectCallout">
            <a:avLst>
              <a:gd name="adj1" fmla="val 81648"/>
              <a:gd name="adj2" fmla="val 1619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school lunch budget must be examined to cut out waste.”</a:t>
            </a:r>
            <a:endParaRPr lang="en-US" dirty="0"/>
          </a:p>
        </p:txBody>
      </p:sp>
      <p:pic>
        <p:nvPicPr>
          <p:cNvPr id="15365" name="Picture 5" descr="C:\Documents and Settings\April\Local Settings\Temporary Internet Files\Content.IE5\8ZPI3DUQ\MC9000477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5027371"/>
            <a:ext cx="1524000" cy="1830629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5943600" y="3429000"/>
            <a:ext cx="2667000" cy="1981200"/>
          </a:xfrm>
          <a:prstGeom prst="wedgeEllipseCallout">
            <a:avLst>
              <a:gd name="adj1" fmla="val -63633"/>
              <a:gd name="adj2" fmla="val 4156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24600" y="3733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This guy wants to </a:t>
            </a:r>
            <a:r>
              <a:rPr lang="en-US" sz="2000" u="sng" dirty="0" smtClean="0">
                <a:solidFill>
                  <a:srgbClr val="FF0000"/>
                </a:solidFill>
                <a:latin typeface="Arial Black" pitchFamily="34" charset="0"/>
              </a:rPr>
              <a:t>STARVE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our children!!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FFCC99"/>
            </a:solidFill>
          </a:ln>
        </p:spPr>
        <p:txBody>
          <a:bodyPr/>
          <a:lstStyle/>
          <a:p>
            <a:r>
              <a:rPr lang="en-US" sz="5400" b="1">
                <a:solidFill>
                  <a:srgbClr val="FFCC99"/>
                </a:solidFill>
                <a:latin typeface="Times New Roman" pitchFamily="18" charset="0"/>
              </a:rPr>
              <a:t>Argument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solidFill>
            <a:srgbClr val="FFCC99"/>
          </a:solidFill>
        </p:spPr>
        <p:txBody>
          <a:bodyPr/>
          <a:lstStyle/>
          <a:p>
            <a:pPr marL="0" indent="0">
              <a:buFontTx/>
              <a:buNone/>
            </a:pPr>
            <a:endParaRPr lang="en-US" sz="2800" dirty="0" smtClean="0"/>
          </a:p>
          <a:p>
            <a:pPr marL="177800" indent="0">
              <a:buFontTx/>
              <a:buNone/>
            </a:pPr>
            <a:r>
              <a:rPr lang="en-US" sz="4800" dirty="0" smtClean="0">
                <a:latin typeface="Arial Black" pitchFamily="34" charset="0"/>
              </a:rPr>
              <a:t>Argument</a:t>
            </a:r>
            <a:r>
              <a:rPr lang="en-US" sz="4800" dirty="0" smtClean="0"/>
              <a:t> = making a </a:t>
            </a:r>
            <a:r>
              <a:rPr lang="en-US" sz="4800" b="1" dirty="0" smtClean="0"/>
              <a:t>point</a:t>
            </a:r>
            <a:r>
              <a:rPr lang="en-US" sz="4800" dirty="0" smtClean="0"/>
              <a:t> about a subject and supporting it with </a:t>
            </a:r>
            <a:r>
              <a:rPr lang="en-US" sz="4800" b="1" dirty="0" smtClean="0"/>
              <a:t>evidence</a:t>
            </a:r>
            <a:r>
              <a:rPr lang="en-US" sz="4800" dirty="0" smtClean="0"/>
              <a:t>. 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2051" name="Picture 3" descr="C:\Documents and Settings\April\Local Settings\Temporary Internet Files\Content.IE5\O5B0EE2G\MC900287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48200"/>
            <a:ext cx="2590800" cy="20459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Straw-Man Argument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2286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Straw-man argument </a:t>
            </a:r>
            <a:r>
              <a:rPr lang="en-US" b="1" dirty="0" smtClean="0">
                <a:solidFill>
                  <a:schemeClr val="bg1"/>
                </a:solidFill>
              </a:rPr>
              <a:t>attempts to "prove" a point by overstating, exaggerating, or over-simplifying the arguments of the opposing side.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774" y="4495801"/>
            <a:ext cx="27491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5257800" y="3886200"/>
            <a:ext cx="2362200" cy="1905000"/>
          </a:xfrm>
          <a:prstGeom prst="wedgeRoundRectCallout">
            <a:avLst>
              <a:gd name="adj1" fmla="val -81372"/>
              <a:gd name="adj2" fmla="val 14824"/>
              <a:gd name="adj3" fmla="val 1666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40386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Clearly, this guy wants to </a:t>
            </a:r>
            <a:r>
              <a:rPr lang="en-US" sz="2000" b="1" dirty="0" smtClean="0">
                <a:solidFill>
                  <a:srgbClr val="C00000"/>
                </a:solidFill>
              </a:rPr>
              <a:t>bleed taxpayers dry </a:t>
            </a:r>
            <a:r>
              <a:rPr lang="en-US" sz="2000" dirty="0" smtClean="0"/>
              <a:t>with these increases!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5.  </a:t>
            </a:r>
            <a:r>
              <a:rPr lang="en-US" sz="5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 </a:t>
            </a:r>
            <a:r>
              <a:rPr lang="en-US" sz="5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Hominem </a:t>
            </a:r>
            <a:br>
              <a:rPr lang="en-US" sz="5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 “To the </a:t>
            </a:r>
            <a:r>
              <a:rPr lang="en-US" sz="310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man”</a:t>
            </a:r>
            <a:endParaRPr lang="en-US" sz="1300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BEBE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 Hominem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(to the man)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77200" cy="3048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This argument focuses attention on </a:t>
            </a:r>
            <a:r>
              <a:rPr lang="en-US" sz="3600" b="1" u="sng" dirty="0" smtClean="0">
                <a:solidFill>
                  <a:schemeClr val="bg1"/>
                </a:solidFill>
              </a:rPr>
              <a:t>people</a:t>
            </a:r>
            <a:r>
              <a:rPr lang="en-US" sz="3600" dirty="0" smtClean="0">
                <a:solidFill>
                  <a:schemeClr val="bg1"/>
                </a:solidFill>
              </a:rPr>
              <a:t> rather than on arguments or evidence. </a:t>
            </a:r>
          </a:p>
          <a:p>
            <a:pPr lvl="1"/>
            <a:r>
              <a:rPr lang="en-US" sz="3200" dirty="0" smtClean="0"/>
              <a:t>It attacks </a:t>
            </a:r>
            <a:r>
              <a:rPr lang="en-US" sz="3200" dirty="0"/>
              <a:t>the </a:t>
            </a:r>
            <a:r>
              <a:rPr lang="en-US" sz="3200" b="1" u="sng" dirty="0"/>
              <a:t>person</a:t>
            </a:r>
            <a:r>
              <a:rPr lang="en-US" sz="3200" dirty="0"/>
              <a:t> rather than the </a:t>
            </a:r>
            <a:r>
              <a:rPr lang="en-US" sz="3200" b="1" u="sng" dirty="0"/>
              <a:t>issue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BEBE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Ad Hominem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(to the man)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5029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Example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Bookman Old Style" pitchFamily="18" charset="0"/>
              </a:rPr>
              <a:t>Sam is </a:t>
            </a:r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out of shape, </a:t>
            </a:r>
            <a:r>
              <a:rPr lang="en-US" b="1" dirty="0">
                <a:solidFill>
                  <a:schemeClr val="bg1"/>
                </a:solidFill>
                <a:latin typeface="Bookman Old Style" pitchFamily="18" charset="0"/>
              </a:rPr>
              <a:t>so how </a:t>
            </a:r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can he be an effective mayor? 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C:\Documents and Settings\April\Local Settings\Temporary Internet Files\Content.IE5\301HY05V\MC9000787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38600" y="3547077"/>
            <a:ext cx="2392415" cy="3310923"/>
          </a:xfrm>
          <a:prstGeom prst="rect">
            <a:avLst/>
          </a:prstGeom>
          <a:noFill/>
        </p:spPr>
      </p:pic>
      <p:pic>
        <p:nvPicPr>
          <p:cNvPr id="18439" name="Picture 7" descr="C:\Documents and Settings\April\Local Settings\Temporary Internet Files\Content.IE5\CZ90KFD1\MC9003554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2692"/>
            <a:ext cx="2590800" cy="36553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BEBE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Ad Hominem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(to the man)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Example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Mr</a:t>
            </a:r>
            <a:r>
              <a:rPr lang="en-US" sz="3600" b="1" dirty="0">
                <a:solidFill>
                  <a:schemeClr val="bg1"/>
                </a:solidFill>
                <a:latin typeface="Bookman Old Style" pitchFamily="18" charset="0"/>
              </a:rPr>
              <a:t>. Spock is not an effective second-in- command because he has ugly pointed ears. </a:t>
            </a:r>
          </a:p>
        </p:txBody>
      </p:sp>
      <p:pic>
        <p:nvPicPr>
          <p:cNvPr id="20482" name="Picture 2" descr="C:\Documents and Settings\April\Local Settings\Temporary Internet Files\Content.IE5\KBUHXOT8\MC90043381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0"/>
            <a:ext cx="1828572" cy="1828572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2362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3810000" y="4724400"/>
            <a:ext cx="2286000" cy="1295400"/>
          </a:xfrm>
          <a:prstGeom prst="wedgeRoundRectCallout">
            <a:avLst>
              <a:gd name="adj1" fmla="val 88779"/>
              <a:gd name="adj2" fmla="val 509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49530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Ugly!!  And pointed!!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BEBE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Ad Hominem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(to the man)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2667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Examples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Kirkegard’s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books about plant genetics are worthless because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 was caught shoplifting.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April\Local Settings\Temporary Internet Files\Content.IE5\MYXHZHJF\MC9002874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2764325" cy="3095026"/>
          </a:xfrm>
          <a:prstGeom prst="rect">
            <a:avLst/>
          </a:prstGeom>
          <a:noFill/>
        </p:spPr>
      </p:pic>
      <p:pic>
        <p:nvPicPr>
          <p:cNvPr id="19459" name="Picture 3" descr="C:\Documents and Settings\April\Local Settings\Temporary Internet Files\Content.IE5\CZ90KFD1\MC9003488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937318"/>
            <a:ext cx="685800" cy="920682"/>
          </a:xfrm>
          <a:prstGeom prst="rect">
            <a:avLst/>
          </a:prstGeom>
          <a:noFill/>
        </p:spPr>
      </p:pic>
      <p:pic>
        <p:nvPicPr>
          <p:cNvPr id="19461" name="Picture 5" descr="C:\Documents and Settings\April\Local Settings\Temporary Internet Files\Content.IE5\NGGQ2CGD\MC9003401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652986"/>
            <a:ext cx="1371600" cy="1205014"/>
          </a:xfrm>
          <a:prstGeom prst="rect">
            <a:avLst/>
          </a:prstGeom>
          <a:noFill/>
        </p:spPr>
      </p:pic>
      <p:pic>
        <p:nvPicPr>
          <p:cNvPr id="19460" name="Picture 4" descr="C:\Documents and Settings\April\Local Settings\Temporary Internet Files\Content.IE5\JGSEDQIT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943600"/>
            <a:ext cx="737094" cy="914400"/>
          </a:xfrm>
          <a:prstGeom prst="rect">
            <a:avLst/>
          </a:prstGeom>
          <a:noFill/>
        </p:spPr>
      </p:pic>
      <p:pic>
        <p:nvPicPr>
          <p:cNvPr id="19462" name="Picture 6" descr="C:\Documents and Settings\April\Local Settings\Temporary Internet Files\Content.IE5\O5B0EE2G\MC9003523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6096000"/>
            <a:ext cx="1098395" cy="762000"/>
          </a:xfrm>
          <a:prstGeom prst="rect">
            <a:avLst/>
          </a:prstGeom>
          <a:noFill/>
        </p:spPr>
      </p:pic>
      <p:pic>
        <p:nvPicPr>
          <p:cNvPr id="19463" name="Picture 7" descr="C:\Documents and Settings\April\Local Settings\Temporary Internet Files\Content.IE5\B68MGJY4\MC90035120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6214450"/>
            <a:ext cx="631049" cy="643550"/>
          </a:xfrm>
          <a:prstGeom prst="rect">
            <a:avLst/>
          </a:prstGeom>
          <a:noFill/>
        </p:spPr>
      </p:pic>
      <p:pic>
        <p:nvPicPr>
          <p:cNvPr id="19464" name="Picture 8" descr="C:\Documents and Settings\April\Local Settings\Temporary Internet Files\Content.IE5\U6O0VC5S\MC90028120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5471303"/>
            <a:ext cx="1066800" cy="1386697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5257800" y="3276600"/>
            <a:ext cx="3276600" cy="1295400"/>
          </a:xfrm>
          <a:prstGeom prst="wedgeRoundRectCallout">
            <a:avLst>
              <a:gd name="adj1" fmla="val -63318"/>
              <a:gd name="adj2" fmla="val 814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0" y="34290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plants know nothing about it!!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541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Stolen merchandise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6.  </a:t>
            </a:r>
            <a:r>
              <a:rPr lang="en-US" sz="5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Overgeneralization </a:t>
            </a:r>
            <a:r>
              <a:rPr lang="en-US" sz="5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300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Overgeneralization</a:t>
            </a:r>
            <a:endParaRPr lang="en-US" sz="4000" b="1" dirty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  <a:solidFill>
            <a:schemeClr val="bg1">
              <a:alpha val="71001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Times New Roman" pitchFamily="18" charset="0"/>
              </a:rPr>
              <a:t>An </a:t>
            </a:r>
            <a:r>
              <a:rPr lang="en-US" sz="4000" b="1" dirty="0" smtClean="0">
                <a:latin typeface="Times New Roman" pitchFamily="18" charset="0"/>
              </a:rPr>
              <a:t>overgeneralization</a:t>
            </a:r>
            <a:r>
              <a:rPr lang="en-US" sz="4000" dirty="0" smtClean="0">
                <a:latin typeface="Times New Roman" pitchFamily="18" charset="0"/>
              </a:rPr>
              <a:t> draws </a:t>
            </a:r>
            <a:r>
              <a:rPr lang="en-US" sz="4000" dirty="0">
                <a:latin typeface="Times New Roman" pitchFamily="18" charset="0"/>
              </a:rPr>
              <a:t>a conclusion about an entire </a:t>
            </a:r>
            <a:r>
              <a:rPr lang="en-US" sz="4000" dirty="0" smtClean="0">
                <a:latin typeface="Times New Roman" pitchFamily="18" charset="0"/>
              </a:rPr>
              <a:t>group, topic, or place </a:t>
            </a:r>
            <a:r>
              <a:rPr lang="en-US" sz="4800" u="sng" dirty="0" smtClean="0">
                <a:latin typeface="Times New Roman" pitchFamily="18" charset="0"/>
              </a:rPr>
              <a:t>based </a:t>
            </a:r>
            <a:r>
              <a:rPr lang="en-US" sz="4800" u="sng" dirty="0">
                <a:latin typeface="Times New Roman" pitchFamily="18" charset="0"/>
              </a:rPr>
              <a:t>on insufficient evidence</a:t>
            </a:r>
            <a:r>
              <a:rPr lang="en-US" sz="4000" dirty="0" smtClean="0">
                <a:latin typeface="Times New Roman" pitchFamily="18" charset="0"/>
              </a:rPr>
              <a:t>.</a:t>
            </a:r>
          </a:p>
          <a:p>
            <a:pPr lvl="3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Stereotypes are one kind of overgeneralization. 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Overgeneralization</a:t>
            </a:r>
            <a:endParaRPr lang="en-US" sz="4000" b="1" dirty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71001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</a:p>
          <a:p>
            <a:pPr marL="0" indent="0">
              <a:buFontTx/>
              <a:buNone/>
            </a:pPr>
            <a:r>
              <a:rPr lang="en-US" sz="4000" dirty="0" smtClean="0"/>
              <a:t>“I know several bald musicians. </a:t>
            </a:r>
            <a:r>
              <a:rPr lang="en-US" sz="4000" b="1" dirty="0" smtClean="0"/>
              <a:t>Bald men must be musically talented.” </a:t>
            </a:r>
            <a:endParaRPr lang="en-US" sz="4000" b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186" y="4800600"/>
            <a:ext cx="16408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Documents and Settings\April\Local Settings\Temporary Internet Files\Content.IE5\29MB0784\MC9002122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717581"/>
            <a:ext cx="2133600" cy="2140419"/>
          </a:xfrm>
          <a:prstGeom prst="rect">
            <a:avLst/>
          </a:prstGeom>
          <a:noFill/>
        </p:spPr>
      </p:pic>
      <p:pic>
        <p:nvPicPr>
          <p:cNvPr id="21511" name="Picture 7" descr="C:\Documents and Settings\April\Local Settings\Temporary Internet Files\Content.IE5\O5B0EE2G\MC9002507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25389"/>
            <a:ext cx="1752600" cy="22326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Overgeneralization</a:t>
            </a:r>
            <a:endParaRPr lang="en-US" sz="4000" b="1" dirty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  <a:solidFill>
            <a:schemeClr val="bg1">
              <a:alpha val="71001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</a:p>
          <a:p>
            <a:pPr>
              <a:buFontTx/>
              <a:buNone/>
            </a:pPr>
            <a:r>
              <a:rPr lang="en-US" sz="3600" dirty="0" smtClean="0"/>
              <a:t>“Every time I’ve been to Florida, the weather has been rainy. </a:t>
            </a:r>
            <a:r>
              <a:rPr lang="en-US" sz="3600" b="1" dirty="0" smtClean="0"/>
              <a:t>It’s </a:t>
            </a:r>
            <a:r>
              <a:rPr lang="en-US" sz="3600" b="1" u="sng" dirty="0" smtClean="0"/>
              <a:t>always</a:t>
            </a:r>
            <a:r>
              <a:rPr lang="en-US" sz="3600" b="1" dirty="0" smtClean="0"/>
              <a:t> raining in Florida!”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2537" name="Picture 9" descr="C:\Documents and Settings\April\Local Settings\Temporary Internet Files\Content.IE5\DLORYDNX\MC900027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0"/>
            <a:ext cx="1833372" cy="815645"/>
          </a:xfrm>
          <a:prstGeom prst="rect">
            <a:avLst/>
          </a:prstGeom>
          <a:noFill/>
        </p:spPr>
      </p:pic>
      <p:pic>
        <p:nvPicPr>
          <p:cNvPr id="22532" name="Picture 4" descr="C:\Documents and Settings\April\Local Settings\Temporary Internet Files\Content.IE5\DLORYDNX\MC900013535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2590800" cy="2080682"/>
          </a:xfrm>
          <a:prstGeom prst="rect">
            <a:avLst/>
          </a:prstGeom>
          <a:noFill/>
        </p:spPr>
      </p:pic>
      <p:pic>
        <p:nvPicPr>
          <p:cNvPr id="22533" name="Picture 5" descr="C:\Documents and Settings\April\Local Settings\Temporary Internet Files\Content.IE5\O5B0EE2G\MC9001992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2324477" cy="1628115"/>
          </a:xfrm>
          <a:prstGeom prst="rect">
            <a:avLst/>
          </a:prstGeom>
          <a:noFill/>
        </p:spPr>
      </p:pic>
      <p:pic>
        <p:nvPicPr>
          <p:cNvPr id="11" name="Picture 5" descr="C:\Documents and Settings\April\Local Settings\Temporary Internet Files\Content.IE5\O5B0EE2G\MC9001992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1507322" cy="1170915"/>
          </a:xfrm>
          <a:prstGeom prst="rect">
            <a:avLst/>
          </a:prstGeom>
          <a:noFill/>
        </p:spPr>
      </p:pic>
      <p:pic>
        <p:nvPicPr>
          <p:cNvPr id="22536" name="Picture 8" descr="C:\Documents and Settings\April\Local Settings\Temporary Internet Files\Content.IE5\301HY05V\MC90023793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2064190" cy="2633050"/>
          </a:xfrm>
          <a:prstGeom prst="rect">
            <a:avLst/>
          </a:prstGeom>
          <a:noFill/>
        </p:spPr>
      </p:pic>
      <p:pic>
        <p:nvPicPr>
          <p:cNvPr id="12" name="Picture 5" descr="C:\Documents and Settings\April\Local Settings\Temporary Internet Files\Content.IE5\O5B0EE2G\MC9001992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038600"/>
            <a:ext cx="1507322" cy="11709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FFCC99"/>
            </a:solidFill>
          </a:ln>
        </p:spPr>
        <p:txBody>
          <a:bodyPr/>
          <a:lstStyle/>
          <a:p>
            <a:r>
              <a:rPr lang="en-US" sz="5400" b="1">
                <a:solidFill>
                  <a:srgbClr val="FFCC99"/>
                </a:solidFill>
                <a:latin typeface="Times New Roman" pitchFamily="18" charset="0"/>
              </a:rPr>
              <a:t>Argument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solidFill>
            <a:srgbClr val="FFCC99"/>
          </a:solidFill>
        </p:spPr>
        <p:txBody>
          <a:bodyPr/>
          <a:lstStyle/>
          <a:p>
            <a:pPr>
              <a:buFontTx/>
              <a:buNone/>
            </a:pPr>
            <a:r>
              <a:rPr lang="en-US" sz="3600" b="1" dirty="0"/>
              <a:t>An argument can be supported </a:t>
            </a:r>
            <a:r>
              <a:rPr lang="en-US" sz="3600" b="1" dirty="0" smtClean="0"/>
              <a:t>with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types of evidence</a:t>
            </a:r>
            <a:r>
              <a:rPr lang="en-US" sz="3600" b="1" dirty="0" smtClean="0"/>
              <a:t>…</a:t>
            </a:r>
          </a:p>
          <a:p>
            <a:pPr>
              <a:buFontTx/>
              <a:buNone/>
            </a:pPr>
            <a:endParaRPr lang="en-US" sz="1600" b="1" dirty="0" smtClean="0"/>
          </a:p>
          <a:p>
            <a:pPr marL="3143250" lvl="6" indent="-514350">
              <a:buFont typeface="+mj-lt"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Logic</a:t>
            </a:r>
          </a:p>
          <a:p>
            <a:pPr marL="3143250" lvl="6" indent="-514350">
              <a:buFont typeface="+mj-lt"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Ethics</a:t>
            </a:r>
          </a:p>
          <a:p>
            <a:pPr marL="3143250" lvl="6" indent="-514350">
              <a:buFont typeface="+mj-lt"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Emotions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Overgeneralization</a:t>
            </a:r>
            <a:endParaRPr lang="en-US" sz="4000" b="1" dirty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71001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</a:p>
          <a:p>
            <a:pPr>
              <a:buFontTx/>
              <a:buNone/>
            </a:pPr>
            <a:r>
              <a:rPr lang="en-US" sz="3600" dirty="0" smtClean="0"/>
              <a:t>“My mother, sister, and girlfriend diet all the time. </a:t>
            </a:r>
            <a:r>
              <a:rPr lang="en-US" sz="3600" b="1" dirty="0" smtClean="0"/>
              <a:t>Women are </a:t>
            </a:r>
            <a:r>
              <a:rPr lang="en-US" sz="3600" b="1" u="sng" dirty="0" smtClean="0"/>
              <a:t>always</a:t>
            </a:r>
            <a:r>
              <a:rPr lang="en-US" sz="3600" b="1" dirty="0" smtClean="0"/>
              <a:t> on a diet!!</a:t>
            </a:r>
            <a:r>
              <a:rPr lang="en-US" sz="3600" dirty="0" smtClean="0"/>
              <a:t>”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Tx/>
              <a:buNone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4" name="Picture 2" descr="C:\Documents and Settings\April\Local Settings\Temporary Internet Files\Content.IE5\DLORYDNX\MC9003610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076749"/>
            <a:ext cx="1817827" cy="1781251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635500"/>
            <a:ext cx="2133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l="18519" t="16473" r="18518" b="15661"/>
          <a:stretch>
            <a:fillRect/>
          </a:stretch>
        </p:blipFill>
        <p:spPr bwMode="auto">
          <a:xfrm>
            <a:off x="7696200" y="4643718"/>
            <a:ext cx="1447800" cy="22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7.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Post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hoc Reasoning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100" b="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aka: “Black cat syndrome” </a:t>
            </a:r>
            <a:endParaRPr lang="en-US" sz="900" b="0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  <p:pic>
        <p:nvPicPr>
          <p:cNvPr id="4" name="Picture 4" descr="catsey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33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Post hoc Reasoning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The full name of this fallacy is: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“</a:t>
            </a:r>
            <a:r>
              <a:rPr lang="en-US" sz="3600" b="1" dirty="0" smtClean="0">
                <a:solidFill>
                  <a:srgbClr val="FFC000"/>
                </a:solidFill>
              </a:rPr>
              <a:t>Post Hoc Ergo Propter Hoc</a:t>
            </a:r>
            <a:r>
              <a:rPr lang="en-US" sz="2800" b="1" dirty="0" smtClean="0">
                <a:solidFill>
                  <a:schemeClr val="bg1"/>
                </a:solidFill>
              </a:rPr>
              <a:t>” </a:t>
            </a: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After</a:t>
            </a:r>
            <a:r>
              <a:rPr lang="en-US" sz="2800" b="1" dirty="0" smtClean="0">
                <a:solidFill>
                  <a:schemeClr val="bg1"/>
                </a:solidFill>
              </a:rPr>
              <a:t> a black cat crossed my path, I failed my math test. That cat </a:t>
            </a:r>
            <a:r>
              <a:rPr lang="en-US" sz="2800" b="1" u="sng" dirty="0" smtClean="0">
                <a:solidFill>
                  <a:schemeClr val="bg1"/>
                </a:solidFill>
              </a:rPr>
              <a:t>caused</a:t>
            </a:r>
            <a:r>
              <a:rPr lang="en-US" sz="2800" b="1" dirty="0" smtClean="0">
                <a:solidFill>
                  <a:schemeClr val="bg1"/>
                </a:solidFill>
              </a:rPr>
              <a:t> me to fail!!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2457450" y="2190750"/>
            <a:ext cx="457200" cy="1257300"/>
          </a:xfrm>
          <a:prstGeom prst="leftBrace">
            <a:avLst>
              <a:gd name="adj1" fmla="val 47139"/>
              <a:gd name="adj2" fmla="val 5077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057650" y="2190750"/>
            <a:ext cx="457200" cy="1257300"/>
          </a:xfrm>
          <a:prstGeom prst="leftBrace">
            <a:avLst>
              <a:gd name="adj1" fmla="val 47139"/>
              <a:gd name="adj2" fmla="val 5077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6057900" y="1562100"/>
            <a:ext cx="457200" cy="2514600"/>
          </a:xfrm>
          <a:prstGeom prst="leftBrace">
            <a:avLst>
              <a:gd name="adj1" fmla="val 47139"/>
              <a:gd name="adj2" fmla="val 5077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After this;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therefore,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124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because of this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4579" name="Picture 3" descr="C:\Documents and Settings\April\Local Settings\Temporary Internet Files\Content.IE5\0XTV6V3H\MC900331580[1].wm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828800" y="5105400"/>
            <a:ext cx="1183182" cy="1410077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t="19632" r="10400"/>
          <a:stretch>
            <a:fillRect/>
          </a:stretch>
        </p:blipFill>
        <p:spPr bwMode="auto">
          <a:xfrm>
            <a:off x="3962400" y="5181600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Post hoc Reasoning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pPr algn="ctr">
              <a:buNone/>
            </a:pPr>
            <a:r>
              <a:rPr lang="en-US" sz="3600" u="sng" dirty="0" smtClean="0">
                <a:solidFill>
                  <a:srgbClr val="FFC000"/>
                </a:solidFill>
                <a:latin typeface="Arial Black" pitchFamily="34" charset="0"/>
              </a:rPr>
              <a:t>This fallacy is also known as: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False or </a:t>
            </a:r>
            <a:r>
              <a:rPr lang="en-US" sz="4000" dirty="0" err="1" smtClean="0">
                <a:solidFill>
                  <a:srgbClr val="FF0000"/>
                </a:solidFill>
              </a:rPr>
              <a:t>Doubful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Cause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Questionable Cause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Mistaking Coincidence for Cause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5609" name="Picture 9" descr="C:\Documents and Settings\April\Local Settings\Temporary Internet Files\Content.IE5\B68MGJY4\MC9004378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1523657" cy="1523657"/>
          </a:xfrm>
          <a:prstGeom prst="rect">
            <a:avLst/>
          </a:prstGeom>
          <a:noFill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006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105400"/>
            <a:ext cx="2000250" cy="11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Post hoc Reasoning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Example: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He was listening to rap music before robbing the bank. </a:t>
            </a:r>
            <a:r>
              <a:rPr lang="en-US" sz="2800" b="1" dirty="0" smtClean="0">
                <a:solidFill>
                  <a:srgbClr val="00B0F0"/>
                </a:solidFill>
              </a:rPr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rap music caused him to commit the crime!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6627" name="Picture 3" descr="C:\Documents and Settings\April\Local Settings\Temporary Internet Files\Content.IE5\301HY05V\MC9002876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617578"/>
            <a:ext cx="3200400" cy="2240422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1143000" y="3657600"/>
            <a:ext cx="2590800" cy="1524000"/>
          </a:xfrm>
          <a:prstGeom prst="cloudCallout">
            <a:avLst>
              <a:gd name="adj1" fmla="val 52389"/>
              <a:gd name="adj2" fmla="val 571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Rap music again!!</a:t>
            </a:r>
            <a:endParaRPr lang="en-US" sz="2000" dirty="0"/>
          </a:p>
        </p:txBody>
      </p:sp>
      <p:pic>
        <p:nvPicPr>
          <p:cNvPr id="26628" name="Picture 4" descr="C:\Documents and Settings\April\Local Settings\Temporary Internet Files\Content.IE5\MYXHZHJF\MC90044132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0"/>
            <a:ext cx="381000" cy="3810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191000" y="5410200"/>
            <a:ext cx="1676400" cy="9906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8.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False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Dichotomy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100" b="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aka: “Either-or fallacy” </a:t>
            </a:r>
            <a:endParaRPr lang="en-US" sz="900" b="0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False Dichotomy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b="1" u="sng" dirty="0" smtClean="0"/>
              <a:t>Examples</a:t>
            </a:r>
            <a:r>
              <a:rPr lang="en-US" sz="2800" b="1" u="sng" dirty="0"/>
              <a:t>:</a:t>
            </a:r>
            <a:r>
              <a:rPr lang="en-US" sz="2800" u="sng" dirty="0"/>
              <a:t> </a:t>
            </a:r>
          </a:p>
          <a:p>
            <a:r>
              <a:rPr lang="en-US" sz="3600" dirty="0"/>
              <a:t>Either you </a:t>
            </a:r>
            <a:r>
              <a:rPr lang="en-US" sz="3600" dirty="0" smtClean="0"/>
              <a:t>support </a:t>
            </a:r>
            <a:r>
              <a:rPr lang="en-US" sz="3600" b="1" dirty="0" smtClean="0">
                <a:solidFill>
                  <a:srgbClr val="C00000"/>
                </a:solidFill>
              </a:rPr>
              <a:t>sending more troops to the Middle East </a:t>
            </a:r>
            <a:r>
              <a:rPr lang="en-US" sz="3600" dirty="0" smtClean="0"/>
              <a:t>or you are </a:t>
            </a:r>
            <a:r>
              <a:rPr lang="en-US" sz="3600" b="1" dirty="0" smtClean="0">
                <a:solidFill>
                  <a:srgbClr val="0033CC"/>
                </a:solidFill>
              </a:rPr>
              <a:t>America’s enemy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8674" name="Picture 2" descr="C:\Documents and Settings\April\Local Settings\Temporary Internet Files\Content.IE5\YVBYYAZG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181600"/>
            <a:ext cx="1286933" cy="1447800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914400" cy="15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785360"/>
            <a:ext cx="1457325" cy="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pril\Local Settings\Temporary Internet Files\Content.IE5\JGSEDQIT\MC9001328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626345" cy="19812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False Dichotomy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Example:</a:t>
            </a:r>
          </a:p>
          <a:p>
            <a:pPr>
              <a:buNone/>
            </a:pPr>
            <a:r>
              <a:rPr lang="en-US" sz="3600" dirty="0" smtClean="0"/>
              <a:t>“If you don’t drive this car, </a:t>
            </a:r>
            <a:r>
              <a:rPr lang="en-US" sz="3600" b="1" u="sng" dirty="0" smtClean="0"/>
              <a:t>you might as well not drive at all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pic>
        <p:nvPicPr>
          <p:cNvPr id="29698" name="Picture 2" descr="C:\Documents and Settings\April\Local Settings\Temporary Internet Files\Content.IE5\CZ90KFD1\MC90044035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124200" cy="1974321"/>
          </a:xfrm>
          <a:prstGeom prst="rect">
            <a:avLst/>
          </a:prstGeom>
          <a:noFill/>
        </p:spPr>
      </p:pic>
      <p:pic>
        <p:nvPicPr>
          <p:cNvPr id="29700" name="Picture 4" descr="C:\Documents and Settings\April\Local Settings\Temporary Internet Files\Content.IE5\301HY05V\MC9000787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1066800" cy="2587512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086600" y="3200400"/>
            <a:ext cx="1752600" cy="1371600"/>
          </a:xfrm>
          <a:prstGeom prst="cloudCallout">
            <a:avLst>
              <a:gd name="adj1" fmla="val -81819"/>
              <a:gd name="adj2" fmla="val 33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it’s this or the bus?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False Dichotomy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Example:</a:t>
            </a:r>
          </a:p>
          <a:p>
            <a:pPr>
              <a:buNone/>
            </a:pPr>
            <a:r>
              <a:rPr lang="en-US" sz="3600" dirty="0" smtClean="0"/>
              <a:t>“You can either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at your current job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or 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 and live in poverty</a:t>
            </a:r>
            <a:r>
              <a:rPr lang="en-US" sz="3600" dirty="0" smtClean="0"/>
              <a:t>.” </a:t>
            </a:r>
            <a:endParaRPr lang="en-US" sz="3600" dirty="0"/>
          </a:p>
        </p:txBody>
      </p:sp>
      <p:pic>
        <p:nvPicPr>
          <p:cNvPr id="30722" name="Picture 2" descr="C:\Documents and Settings\April\Local Settings\Temporary Internet Files\Content.IE5\O5B0EE2G\MC9002899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489010"/>
            <a:ext cx="3432772" cy="236899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5105400" y="3733800"/>
            <a:ext cx="2971800" cy="1600200"/>
          </a:xfrm>
          <a:prstGeom prst="cloudCallout">
            <a:avLst>
              <a:gd name="adj1" fmla="val -60352"/>
              <a:gd name="adj2" fmla="val 45533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8800" y="4114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better than poverty…I guess.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False Dichotomy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Presents the </a:t>
            </a:r>
            <a:r>
              <a:rPr lang="en-US" sz="2800" b="1" dirty="0"/>
              <a:t>false assumption</a:t>
            </a:r>
            <a:r>
              <a:rPr lang="en-US" sz="2800" dirty="0"/>
              <a:t> that </a:t>
            </a:r>
            <a:r>
              <a:rPr lang="en-US" sz="2800" b="1" dirty="0">
                <a:solidFill>
                  <a:srgbClr val="FF3300"/>
                </a:solidFill>
              </a:rPr>
              <a:t>there are only two </a:t>
            </a:r>
            <a:r>
              <a:rPr lang="en-US" sz="2800" b="1" dirty="0" smtClean="0">
                <a:solidFill>
                  <a:srgbClr val="FF3300"/>
                </a:solidFill>
              </a:rPr>
              <a:t>possibilities</a:t>
            </a:r>
            <a:r>
              <a:rPr lang="en-US" sz="2800" dirty="0" smtClean="0"/>
              <a:t>.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/>
              <a:t>called the </a:t>
            </a:r>
            <a:r>
              <a:rPr lang="en-US" dirty="0" smtClean="0"/>
              <a:t> </a:t>
            </a:r>
            <a:r>
              <a:rPr lang="en-US" b="1" dirty="0" smtClean="0"/>
              <a:t>“False Dilemma” </a:t>
            </a:r>
            <a:r>
              <a:rPr lang="en-US" dirty="0" smtClean="0"/>
              <a:t>or the “</a:t>
            </a:r>
            <a:r>
              <a:rPr lang="en-US" b="1" dirty="0" smtClean="0"/>
              <a:t>Either/Or</a:t>
            </a:r>
            <a:r>
              <a:rPr lang="en-US" dirty="0" smtClean="0"/>
              <a:t>”  </a:t>
            </a:r>
            <a:r>
              <a:rPr lang="en-US" dirty="0"/>
              <a:t>fallacy.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None/>
            </a:pPr>
            <a:endParaRPr lang="en-US" sz="1200" b="1" dirty="0" smtClean="0"/>
          </a:p>
          <a:p>
            <a:r>
              <a:rPr lang="en-US" sz="3600" b="1" dirty="0" smtClean="0"/>
              <a:t>Most </a:t>
            </a:r>
            <a:r>
              <a:rPr lang="en-US" sz="3600" b="1" dirty="0"/>
              <a:t>situations provide </a:t>
            </a:r>
            <a:r>
              <a:rPr lang="en-US" sz="3600" b="1" u="sng" dirty="0"/>
              <a:t>more</a:t>
            </a:r>
            <a:r>
              <a:rPr lang="en-US" sz="3600" b="1" dirty="0"/>
              <a:t> </a:t>
            </a:r>
            <a:r>
              <a:rPr lang="en-US" sz="3600" b="1" u="sng" dirty="0"/>
              <a:t>than</a:t>
            </a:r>
            <a:r>
              <a:rPr lang="en-US" sz="3600" b="1" dirty="0"/>
              <a:t> </a:t>
            </a:r>
            <a:r>
              <a:rPr lang="en-US" sz="3600" b="1" u="sng" dirty="0"/>
              <a:t>two</a:t>
            </a:r>
            <a:r>
              <a:rPr lang="en-US" sz="3600" b="1" dirty="0"/>
              <a:t> possible outcomes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27650" name="Picture 2" descr="C:\Documents and Settings\April\Local Settings\Temporary Internet Files\Content.IE5\LC3PQ5LR\MC9000596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724400"/>
            <a:ext cx="1745590" cy="1928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FFCC99"/>
            </a:solidFill>
          </a:ln>
        </p:spPr>
        <p:txBody>
          <a:bodyPr/>
          <a:lstStyle/>
          <a:p>
            <a:r>
              <a:rPr lang="en-US" sz="5400" b="1">
                <a:solidFill>
                  <a:srgbClr val="FFCC99"/>
                </a:solidFill>
                <a:latin typeface="Times New Roman" pitchFamily="18" charset="0"/>
              </a:rPr>
              <a:t>Argument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solidFill>
            <a:srgbClr val="FFCC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An argument can be supported by... </a:t>
            </a:r>
          </a:p>
          <a:p>
            <a:pPr algn="ctr">
              <a:buNone/>
            </a:pPr>
            <a:r>
              <a:rPr lang="en-US" sz="5400" b="1" u="sng" dirty="0" smtClean="0">
                <a:solidFill>
                  <a:srgbClr val="FF0000"/>
                </a:solidFill>
                <a:latin typeface="Arial Black" pitchFamily="34" charset="0"/>
              </a:rPr>
              <a:t>Logic</a:t>
            </a:r>
            <a:r>
              <a:rPr lang="en-US" sz="5400" b="1" u="sng" dirty="0" smtClean="0">
                <a:solidFill>
                  <a:srgbClr val="FF3300"/>
                </a:solidFill>
              </a:rPr>
              <a:t> </a:t>
            </a:r>
            <a:r>
              <a:rPr lang="en-US" sz="3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(logos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en-US" sz="5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en-US" sz="4400" b="1" dirty="0" smtClean="0"/>
              <a:t>Facts</a:t>
            </a:r>
          </a:p>
          <a:p>
            <a:pPr lvl="3">
              <a:buFont typeface="Wingdings" pitchFamily="2" charset="2"/>
              <a:buChar char="§"/>
            </a:pPr>
            <a:r>
              <a:rPr lang="en-US" sz="4400" b="1" dirty="0" smtClean="0"/>
              <a:t>Statistics</a:t>
            </a:r>
          </a:p>
          <a:p>
            <a:pPr lvl="3">
              <a:buFont typeface="Wingdings" pitchFamily="2" charset="2"/>
              <a:buChar char="§"/>
            </a:pPr>
            <a:r>
              <a:rPr lang="en-US" sz="4400" b="1" dirty="0" smtClean="0"/>
              <a:t>Expert testimony </a:t>
            </a:r>
            <a:endParaRPr 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9.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Red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Herring</a:t>
            </a:r>
            <a:r>
              <a:rPr lang="en-US" sz="3100" b="0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b="0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  <p:pic>
        <p:nvPicPr>
          <p:cNvPr id="5" name="Picture 7" descr="red herr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4461426" y="689881"/>
            <a:ext cx="1447800" cy="387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loonist SF" pitchFamily="34" charset="0"/>
              </a:rPr>
              <a:t>Red Herring </a:t>
            </a:r>
          </a:p>
        </p:txBody>
      </p:sp>
      <p:pic>
        <p:nvPicPr>
          <p:cNvPr id="25606" name="Picture 6" descr="red herr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81000"/>
            <a:ext cx="2857143" cy="1066667"/>
          </a:xfrm>
          <a:noFill/>
          <a:ln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57200" y="1676400"/>
            <a:ext cx="8153400" cy="4924425"/>
          </a:xfrm>
          <a:prstGeom prst="rect">
            <a:avLst/>
          </a:prstGeom>
          <a:solidFill>
            <a:srgbClr val="FFCC00">
              <a:alpha val="1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...named after a strong-smelling fish, the scent of which throws hounds off the scent of a trail. 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Red Herring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occurs when one </a:t>
            </a:r>
            <a:r>
              <a:rPr lang="en-US" sz="3600" b="1" dirty="0" smtClean="0">
                <a:solidFill>
                  <a:srgbClr val="000000"/>
                </a:solidFill>
                <a:latin typeface="+mn-lt"/>
              </a:rPr>
              <a:t>changes the subject 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to draw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attention away from the main 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issue.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 The focus is shifted to a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side issue or 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something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irrelevant. </a:t>
            </a:r>
            <a:endParaRPr lang="en-US" sz="3600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red herr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8600"/>
            <a:ext cx="2381250" cy="1066800"/>
          </a:xfrm>
          <a:noFill/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loonist SF" pitchFamily="34" charset="0"/>
              </a:rPr>
              <a:t>Red Herring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09600" y="1371600"/>
            <a:ext cx="8077200" cy="2646878"/>
          </a:xfrm>
          <a:prstGeom prst="rect">
            <a:avLst/>
          </a:prstGeom>
          <a:solidFill>
            <a:srgbClr val="FFCC00">
              <a:alpha val="1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Example: </a:t>
            </a:r>
            <a:endParaRPr lang="en-US" sz="20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</a:rPr>
              <a:t>“You’re a vegetarian because you disagree with killing animals? </a:t>
            </a:r>
            <a:r>
              <a:rPr lang="en-US" sz="3200" b="1" dirty="0" smtClean="0">
                <a:latin typeface="+mn-lt"/>
              </a:rPr>
              <a:t>So then how can you support abortion rights?</a:t>
            </a:r>
            <a:r>
              <a:rPr lang="en-US" sz="3200" dirty="0" smtClean="0">
                <a:latin typeface="+mn-lt"/>
              </a:rPr>
              <a:t>” </a:t>
            </a:r>
            <a:endParaRPr lang="en-US" sz="3200" dirty="0">
              <a:latin typeface="+mn-lt"/>
            </a:endParaRPr>
          </a:p>
        </p:txBody>
      </p:sp>
      <p:pic>
        <p:nvPicPr>
          <p:cNvPr id="32770" name="Picture 2" descr="C:\Documents and Settings\April\Local Settings\Temporary Internet Files\Content.IE5\9XH9Y8JB\MC900447091[1].jpg"/>
          <p:cNvPicPr>
            <a:picLocks noChangeAspect="1" noChangeArrowheads="1"/>
          </p:cNvPicPr>
          <p:nvPr/>
        </p:nvPicPr>
        <p:blipFill>
          <a:blip r:embed="rId3" cstate="print"/>
          <a:srcRect r="55243"/>
          <a:stretch>
            <a:fillRect/>
          </a:stretch>
        </p:blipFill>
        <p:spPr bwMode="auto">
          <a:xfrm>
            <a:off x="2971800" y="4648200"/>
            <a:ext cx="990600" cy="2209800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4419600" y="4419600"/>
            <a:ext cx="4191000" cy="1371600"/>
          </a:xfrm>
          <a:prstGeom prst="wedgeRoundRectCallout">
            <a:avLst>
              <a:gd name="adj1" fmla="val -64469"/>
              <a:gd name="adj2" fmla="val 27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Abortion and vegetarianism are 2 different subjects, that’s how!!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red herr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8600"/>
            <a:ext cx="2381250" cy="1066800"/>
          </a:xfrm>
          <a:noFill/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loonist SF" pitchFamily="34" charset="0"/>
              </a:rPr>
              <a:t>Red Herring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09600" y="1371600"/>
            <a:ext cx="8077200" cy="3354765"/>
          </a:xfrm>
          <a:prstGeom prst="rect">
            <a:avLst/>
          </a:prstGeom>
          <a:solidFill>
            <a:srgbClr val="FFCC00">
              <a:alpha val="1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"</a:t>
            </a:r>
            <a:r>
              <a:rPr lang="en-US" sz="2800" b="1" dirty="0" smtClean="0">
                <a:latin typeface="+mn-lt"/>
              </a:rPr>
              <a:t>I work 60 hours a week to support my family, and I pay my taxes</a:t>
            </a:r>
            <a:r>
              <a:rPr lang="en-US" sz="2800" dirty="0" smtClean="0">
                <a:latin typeface="+mn-lt"/>
              </a:rPr>
              <a:t>; you shouldn't arrest me just because I drove a little drunk!” </a:t>
            </a:r>
          </a:p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20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3794" name="Picture 2" descr="C:\Documents and Settings\April\Local Settings\Temporary Internet Files\Content.IE5\29MB0784\MC9004360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30005" y="4648200"/>
            <a:ext cx="2013995" cy="2209800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4038600" y="4343400"/>
            <a:ext cx="2971800" cy="1600200"/>
          </a:xfrm>
          <a:prstGeom prst="wedgeRoundRectCallout">
            <a:avLst>
              <a:gd name="adj1" fmla="val 83834"/>
              <a:gd name="adj2" fmla="val -126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9600" y="44196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Nice try, but I recognize a </a:t>
            </a:r>
            <a:r>
              <a:rPr lang="en-US" sz="2000" b="1" dirty="0" smtClean="0">
                <a:solidFill>
                  <a:srgbClr val="FF0000"/>
                </a:solidFill>
              </a:rPr>
              <a:t>red herring</a:t>
            </a:r>
            <a:r>
              <a:rPr lang="en-US" sz="2000" dirty="0" smtClean="0">
                <a:solidFill>
                  <a:schemeClr val="bg1"/>
                </a:solidFill>
              </a:rPr>
              <a:t> when I hear one.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Documents and Settings\April\Local Settings\Temporary Internet Files\Content.IE5\NGGQ2CGD\MC9003045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296" y="3962400"/>
            <a:ext cx="2553142" cy="2514600"/>
          </a:xfrm>
          <a:prstGeom prst="rect">
            <a:avLst/>
          </a:prstGeom>
          <a:noFill/>
        </p:spPr>
      </p:pic>
      <p:pic>
        <p:nvPicPr>
          <p:cNvPr id="33797" name="Picture 5" descr="C:\Documents and Settings\April\Local Settings\Temporary Internet Files\Content.IE5\B68MGJY4\MC900441795[1].png"/>
          <p:cNvPicPr>
            <a:picLocks noChangeAspect="1" noChangeArrowheads="1"/>
          </p:cNvPicPr>
          <p:nvPr/>
        </p:nvPicPr>
        <p:blipFill>
          <a:blip r:embed="rId5" cstate="print"/>
          <a:srcRect l="33197" r="32620"/>
          <a:stretch>
            <a:fillRect/>
          </a:stretch>
        </p:blipFill>
        <p:spPr bwMode="auto">
          <a:xfrm rot="19630497">
            <a:off x="808660" y="3988517"/>
            <a:ext cx="523754" cy="1450994"/>
          </a:xfrm>
          <a:prstGeom prst="rect">
            <a:avLst/>
          </a:prstGeom>
          <a:noFill/>
        </p:spPr>
      </p:pic>
      <p:pic>
        <p:nvPicPr>
          <p:cNvPr id="33798" name="Picture 6" descr="C:\Documents and Settings\April\Local Settings\Temporary Internet Files\Content.IE5\8ZPI3DUQ\MC90041277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92570">
            <a:off x="2795465" y="5654900"/>
            <a:ext cx="305086" cy="987960"/>
          </a:xfrm>
          <a:prstGeom prst="rect">
            <a:avLst/>
          </a:prstGeom>
          <a:noFill/>
        </p:spPr>
      </p:pic>
      <p:pic>
        <p:nvPicPr>
          <p:cNvPr id="15" name="Picture 6" descr="red her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800600"/>
            <a:ext cx="381000" cy="1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 descr="C:\Documents and Settings\April\Local Settings\Temporary Internet Files\Content.IE5\8ZPI3DUQ\MC90011249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6019800"/>
            <a:ext cx="744322" cy="479009"/>
          </a:xfrm>
          <a:prstGeom prst="rect">
            <a:avLst/>
          </a:prstGeom>
          <a:noFill/>
        </p:spPr>
      </p:pic>
      <p:pic>
        <p:nvPicPr>
          <p:cNvPr id="33800" name="Picture 8" descr="C:\Documents and Settings\April\Local Settings\Temporary Internet Files\Content.IE5\LC3PQ5LR\MC90011265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348191" flipH="1">
            <a:off x="2209111" y="6202348"/>
            <a:ext cx="265345" cy="509963"/>
          </a:xfrm>
          <a:prstGeom prst="rect">
            <a:avLst/>
          </a:prstGeom>
          <a:noFill/>
        </p:spPr>
      </p:pic>
      <p:pic>
        <p:nvPicPr>
          <p:cNvPr id="16" name="Picture 8" descr="C:\Documents and Settings\April\Local Settings\Temporary Internet Files\Content.IE5\LC3PQ5LR\MC90011265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156608" flipH="1">
            <a:off x="1504396" y="6289247"/>
            <a:ext cx="230670" cy="4433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loonist SF" pitchFamily="34" charset="0"/>
              </a:rPr>
              <a:t>Red Herring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1814" b="6103"/>
          <a:stretch>
            <a:fillRect/>
          </a:stretch>
        </p:blipFill>
        <p:spPr bwMode="auto">
          <a:xfrm>
            <a:off x="1600199" y="2590800"/>
            <a:ext cx="65602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438400" y="4495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4572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6" name="Picture 6" descr="red herr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81000"/>
            <a:ext cx="2590800" cy="1160678"/>
          </a:xfrm>
          <a:noFill/>
          <a:ln/>
        </p:spPr>
      </p:pic>
      <p:sp>
        <p:nvSpPr>
          <p:cNvPr id="11" name="Rectangle 10"/>
          <p:cNvSpPr/>
          <p:nvPr/>
        </p:nvSpPr>
        <p:spPr>
          <a:xfrm>
            <a:off x="5029200" y="25908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C:\Documents and Settings\April\Local Settings\Temporary Internet Files\Content.IE5\ZD97UQCB\MC90043728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loonist SF" pitchFamily="34" charset="0"/>
              </a:rPr>
              <a:t>Red Herring </a:t>
            </a:r>
          </a:p>
        </p:txBody>
      </p:sp>
      <p:pic>
        <p:nvPicPr>
          <p:cNvPr id="25606" name="Picture 6" descr="red herr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>
          <a:xfrm>
            <a:off x="5029200" y="381000"/>
            <a:ext cx="2590800" cy="1160678"/>
          </a:xfrm>
          <a:noFill/>
          <a:ln/>
        </p:spPr>
      </p:pic>
      <p:pic>
        <p:nvPicPr>
          <p:cNvPr id="35846" name="Picture 6" descr="C:\Documents and Settings\April\Local Settings\Temporary Internet Files\Content.IE5\MYXHZHJF\MC9002406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33600" y="3420533"/>
            <a:ext cx="4419600" cy="3437467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228600" y="1828800"/>
            <a:ext cx="2667000" cy="2057400"/>
          </a:xfrm>
          <a:prstGeom prst="wedgeRoundRectCallout">
            <a:avLst>
              <a:gd name="adj1" fmla="val 64221"/>
              <a:gd name="adj2" fmla="val 49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057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did your company dump toxic chemicals in the river?</a:t>
            </a:r>
            <a:endParaRPr lang="en-US" sz="20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791200" y="1752600"/>
            <a:ext cx="3200400" cy="2819400"/>
          </a:xfrm>
          <a:prstGeom prst="wedgeRoundRectCallout">
            <a:avLst>
              <a:gd name="adj1" fmla="val -68083"/>
              <a:gd name="adj2" fmla="val 25211"/>
              <a:gd name="adj3" fmla="val 16667"/>
            </a:avLst>
          </a:prstGeom>
          <a:solidFill>
            <a:srgbClr val="FF8B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19800" y="1905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You’re not looking at the big picture. Our company helps citizens with jobs and charity drives. We even provide college scholarships for  local students!</a:t>
            </a:r>
            <a:endParaRPr lang="en-US" sz="2000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479844"/>
            <a:ext cx="533400" cy="3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C:\Documents and Settings\April\Local Settings\Temporary Internet Files\Content.IE5\DLORYDNX\MC900104546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048402"/>
            <a:ext cx="1817827" cy="1809598"/>
          </a:xfrm>
          <a:prstGeom prst="rect">
            <a:avLst/>
          </a:prstGeom>
          <a:noFill/>
        </p:spPr>
      </p:pic>
      <p:pic>
        <p:nvPicPr>
          <p:cNvPr id="35855" name="Picture 15" descr="C:\Documents and Settings\April\Local Settings\Temporary Internet Files\Content.IE5\B68MGJY4\MC900199273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5285" y="5105400"/>
            <a:ext cx="1618716" cy="1752600"/>
          </a:xfrm>
          <a:prstGeom prst="rect">
            <a:avLst/>
          </a:prstGeom>
          <a:noFill/>
        </p:spPr>
      </p:pic>
      <p:pic>
        <p:nvPicPr>
          <p:cNvPr id="35853" name="Picture 13" descr="C:\Documents and Settings\April\Local Settings\Temporary Internet Files\Content.IE5\2YGANIEG\MC900215343[1].wm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880226"/>
            <a:ext cx="1179968" cy="9777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10.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Crowd</a:t>
            </a:r>
            <a:endParaRPr lang="en-US" sz="900" b="0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  <p:pic>
        <p:nvPicPr>
          <p:cNvPr id="6" name="Picture 5" descr="Warehouse%20-%20Typical%20Crow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838200"/>
            <a:ext cx="3733800" cy="25299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5162"/>
          </a:xfrm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Appeal to the </a:t>
            </a:r>
            <a:r>
              <a:rPr lang="en-US" sz="5400" b="1" dirty="0" smtClean="0">
                <a:latin typeface="+mn-lt"/>
              </a:rPr>
              <a:t>Crowd</a:t>
            </a:r>
            <a:br>
              <a:rPr lang="en-US" sz="5400" b="1" dirty="0" smtClean="0">
                <a:latin typeface="+mn-lt"/>
              </a:rPr>
            </a:b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argumentum ad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populum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or</a:t>
            </a:r>
            <a:b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“Bandwagon”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29718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r>
              <a:rPr lang="en-US" sz="3600" dirty="0"/>
              <a:t>relying on the </a:t>
            </a:r>
            <a:r>
              <a:rPr lang="en-US" sz="3600" b="1" u="sng" dirty="0">
                <a:solidFill>
                  <a:srgbClr val="FF0000"/>
                </a:solidFill>
              </a:rPr>
              <a:t>emotional passion of the crowd</a:t>
            </a:r>
            <a:r>
              <a:rPr lang="en-US" sz="3600" dirty="0"/>
              <a:t> in making an argument; playing on a group's fears or prejudices</a:t>
            </a:r>
            <a:r>
              <a:rPr lang="en-US" sz="3600" dirty="0" smtClean="0"/>
              <a:t>. </a:t>
            </a:r>
            <a:endParaRPr lang="en-US" sz="28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039624"/>
            <a:ext cx="2971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038725"/>
            <a:ext cx="2971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762"/>
          <a:stretch>
            <a:fillRect/>
          </a:stretch>
        </p:blipFill>
        <p:spPr bwMode="auto">
          <a:xfrm>
            <a:off x="5715000" y="5038725"/>
            <a:ext cx="3429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April\Local Settings\Temporary Internet Files\Content.IE5\301HY05V\MC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00" y="5105400"/>
            <a:ext cx="2336800" cy="17526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Appeal to the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Crowd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6670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4400" dirty="0" smtClean="0">
                <a:solidFill>
                  <a:srgbClr val="0033CC"/>
                </a:solidFill>
              </a:rPr>
              <a:t>“Millions of people believe in astrology, </a:t>
            </a:r>
            <a:r>
              <a:rPr lang="en-US" sz="4400" b="1" dirty="0" smtClean="0">
                <a:solidFill>
                  <a:srgbClr val="0033CC"/>
                </a:solidFill>
              </a:rPr>
              <a:t>so there must be </a:t>
            </a:r>
            <a:r>
              <a:rPr lang="en-US" sz="4400" b="1" i="1" u="sng" dirty="0" smtClean="0">
                <a:solidFill>
                  <a:srgbClr val="0033CC"/>
                </a:solidFill>
              </a:rPr>
              <a:t>some</a:t>
            </a:r>
            <a:r>
              <a:rPr lang="en-US" sz="4400" b="1" i="1" dirty="0" smtClean="0">
                <a:solidFill>
                  <a:srgbClr val="0033CC"/>
                </a:solidFill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</a:rPr>
              <a:t>truth to it.”</a:t>
            </a:r>
            <a:endParaRPr lang="en-US" sz="44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36868" name="Picture 4" descr="C:\Documents and Settings\April\Local Settings\Temporary Internet Files\Content.IE5\301HY05V\MC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2336800" cy="1752600"/>
          </a:xfrm>
          <a:prstGeom prst="rect">
            <a:avLst/>
          </a:prstGeom>
          <a:noFill/>
        </p:spPr>
      </p:pic>
      <p:pic>
        <p:nvPicPr>
          <p:cNvPr id="8" name="Picture 4" descr="C:\Documents and Settings\April\Local Settings\Temporary Internet Files\Content.IE5\301HY05V\MC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105400"/>
            <a:ext cx="2336800" cy="175260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43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pril\Local Settings\Temporary Internet Files\Content.IE5\301HY05V\MC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1054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Appeal to the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Crowd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“All </a:t>
            </a:r>
            <a:r>
              <a:rPr lang="en-US" b="1" dirty="0">
                <a:solidFill>
                  <a:srgbClr val="0033CC"/>
                </a:solidFill>
              </a:rPr>
              <a:t>I can say is that if enjoying junk food is unhealthy, then </a:t>
            </a:r>
            <a:r>
              <a:rPr lang="en-US" b="1" dirty="0" smtClean="0">
                <a:solidFill>
                  <a:srgbClr val="0033CC"/>
                </a:solidFill>
              </a:rPr>
              <a:t>most of </a:t>
            </a:r>
            <a:r>
              <a:rPr lang="en-US" b="1" dirty="0">
                <a:solidFill>
                  <a:srgbClr val="0033CC"/>
                </a:solidFill>
              </a:rPr>
              <a:t>us are unhealthy</a:t>
            </a:r>
            <a:r>
              <a:rPr lang="en-US" b="1" dirty="0" smtClean="0">
                <a:solidFill>
                  <a:srgbClr val="0033CC"/>
                </a:solidFill>
              </a:rPr>
              <a:t>!”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t="20419"/>
          <a:stretch>
            <a:fillRect/>
          </a:stretch>
        </p:blipFill>
        <p:spPr bwMode="auto">
          <a:xfrm>
            <a:off x="0" y="54102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t="20419"/>
          <a:stretch>
            <a:fillRect/>
          </a:stretch>
        </p:blipFill>
        <p:spPr bwMode="auto">
          <a:xfrm>
            <a:off x="2514600" y="54102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20419"/>
          <a:stretch>
            <a:fillRect/>
          </a:stretch>
        </p:blipFill>
        <p:spPr bwMode="auto">
          <a:xfrm>
            <a:off x="6629400" y="54102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t="20419"/>
          <a:stretch>
            <a:fillRect/>
          </a:stretch>
        </p:blipFill>
        <p:spPr bwMode="auto">
          <a:xfrm>
            <a:off x="4800600" y="54102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FFCC99"/>
            </a:solidFill>
          </a:ln>
        </p:spPr>
        <p:txBody>
          <a:bodyPr/>
          <a:lstStyle/>
          <a:p>
            <a:r>
              <a:rPr lang="en-US" sz="5400" b="1">
                <a:solidFill>
                  <a:srgbClr val="FFCC99"/>
                </a:solidFill>
                <a:latin typeface="Times New Roman" pitchFamily="18" charset="0"/>
              </a:rPr>
              <a:t>Argument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solidFill>
            <a:srgbClr val="FFCC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An argument can be supported by... </a:t>
            </a:r>
          </a:p>
          <a:p>
            <a:pPr algn="ctr">
              <a:buNone/>
            </a:pPr>
            <a:r>
              <a:rPr lang="en-US" sz="5400" b="1" u="sng" dirty="0" smtClean="0">
                <a:solidFill>
                  <a:srgbClr val="FF0000"/>
                </a:solidFill>
                <a:latin typeface="Arial Black" pitchFamily="34" charset="0"/>
              </a:rPr>
              <a:t>Ethics 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(ethos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i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9263" lvl="3" indent="-347663">
              <a:buFont typeface="Arial" pitchFamily="34" charset="0"/>
              <a:buChar char="•"/>
            </a:pPr>
            <a:r>
              <a:rPr lang="en-US" sz="4000" b="1" dirty="0" smtClean="0"/>
              <a:t>an </a:t>
            </a:r>
            <a:r>
              <a:rPr lang="en-US" sz="4000" b="1" dirty="0"/>
              <a:t>appeal to one's sense of </a:t>
            </a:r>
            <a:r>
              <a:rPr lang="en-US" sz="4000" b="1" u="sng" dirty="0"/>
              <a:t>right and wrong</a:t>
            </a:r>
            <a:r>
              <a:rPr lang="en-US" sz="4000" b="1" dirty="0"/>
              <a:t> or good </a:t>
            </a:r>
            <a:r>
              <a:rPr lang="en-US" sz="4000" b="1" dirty="0" smtClean="0"/>
              <a:t>sense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Appeal to the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Crowd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514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0033CC"/>
                </a:solidFill>
              </a:rPr>
              <a:t>Speeding is </a:t>
            </a:r>
            <a:r>
              <a:rPr lang="en-US" sz="4800" i="1" u="sng" dirty="0" smtClean="0">
                <a:solidFill>
                  <a:srgbClr val="0033CC"/>
                </a:solidFill>
              </a:rPr>
              <a:t>not all that bad </a:t>
            </a:r>
            <a:r>
              <a:rPr lang="en-US" sz="4800" b="1" dirty="0" smtClean="0">
                <a:solidFill>
                  <a:srgbClr val="0033CC"/>
                </a:solidFill>
              </a:rPr>
              <a:t>because everyone does it</a:t>
            </a:r>
            <a:r>
              <a:rPr lang="en-US" sz="4800" dirty="0" smtClean="0">
                <a:solidFill>
                  <a:srgbClr val="0033CC"/>
                </a:solidFill>
              </a:rPr>
              <a:t>. </a:t>
            </a:r>
            <a:endParaRPr lang="en-US" sz="4800" dirty="0">
              <a:solidFill>
                <a:srgbClr val="0033CC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Appeal to the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Crowd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514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rgbClr val="0033CC"/>
                </a:solidFill>
              </a:rPr>
              <a:t>“Of course you want our payment plan; </a:t>
            </a:r>
            <a:r>
              <a:rPr lang="en-US" sz="4400" b="1" u="sng" dirty="0" smtClean="0">
                <a:solidFill>
                  <a:srgbClr val="0033CC"/>
                </a:solidFill>
              </a:rPr>
              <a:t>everybody</a:t>
            </a:r>
            <a:r>
              <a:rPr lang="en-US" sz="4400" dirty="0" smtClean="0">
                <a:solidFill>
                  <a:srgbClr val="0033CC"/>
                </a:solidFill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</a:rPr>
              <a:t>takes advantage of that!”</a:t>
            </a:r>
            <a:endParaRPr lang="en-US" sz="4400" b="1" dirty="0">
              <a:solidFill>
                <a:srgbClr val="0033CC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75269"/>
            <a:ext cx="2895600" cy="288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49471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11.  </a:t>
            </a:r>
            <a:r>
              <a:rPr lang="en-US" sz="3600" dirty="0" smtClean="0"/>
              <a:t>Appeal </a:t>
            </a:r>
            <a:r>
              <a:rPr lang="en-US" sz="3600" dirty="0" smtClean="0"/>
              <a:t>To Tradition</a:t>
            </a:r>
            <a:endParaRPr lang="en-US" sz="900" b="0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06713"/>
            <a:ext cx="8189913" cy="1500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Logical  Fallacies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40781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Appeal To Tradition: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This argument says something is good or correct because it is a tradition.</a:t>
            </a:r>
          </a:p>
          <a:p>
            <a:pPr algn="ctr"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In other words…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should continue to do things as they have been done in the past.”</a:t>
            </a:r>
          </a:p>
          <a:p>
            <a:pPr>
              <a:buFontTx/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Appeal To Tradition: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...This fallacy says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“We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shouldn't challenge time-honored customs or traditions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“Don't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rock the boat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4762" b="-2896"/>
          <a:stretch>
            <a:fillRect/>
          </a:stretch>
        </p:blipFill>
        <p:spPr bwMode="auto">
          <a:xfrm>
            <a:off x="5333999" y="2971800"/>
            <a:ext cx="333153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Appeal To Tradition: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057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you have to play </a:t>
            </a:r>
            <a:r>
              <a:rPr lang="en-US" b="1" i="1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b="1" i="1" dirty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Comes the </a:t>
            </a:r>
            <a:r>
              <a:rPr lang="en-US" b="1" i="1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Bride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your wedding, because that's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been the song that is played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29175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5638800" y="3352800"/>
            <a:ext cx="3124200" cy="2057400"/>
          </a:xfrm>
          <a:prstGeom prst="wedgeEllipseCallout">
            <a:avLst>
              <a:gd name="adj1" fmla="val -65391"/>
              <a:gd name="adj2" fmla="val 59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36576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risten ITC" pitchFamily="66" charset="0"/>
              </a:rPr>
              <a:t>But  I hate  that song!!!!</a:t>
            </a:r>
            <a:endParaRPr lang="en-US" sz="3200" b="1" dirty="0">
              <a:latin typeface="Kristen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Appeal To Tradition: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752600"/>
            <a:ext cx="44958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“Tradition” is not always good. 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419" y="3657600"/>
            <a:ext cx="504258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457200" y="1905000"/>
            <a:ext cx="4038600" cy="2286000"/>
          </a:xfrm>
          <a:prstGeom prst="cloudCallout">
            <a:avLst>
              <a:gd name="adj1" fmla="val 50299"/>
              <a:gd name="adj2" fmla="val 660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362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Women have never voted!  </a:t>
            </a:r>
            <a:r>
              <a:rPr lang="en-US" sz="2400" b="1" dirty="0" smtClean="0"/>
              <a:t>Why change tradition? 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Appeal To Tradition: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0104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“Tradition” is not always good. 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r="4282"/>
          <a:stretch>
            <a:fillRect/>
          </a:stretch>
        </p:blipFill>
        <p:spPr bwMode="auto">
          <a:xfrm>
            <a:off x="2433303" y="2590800"/>
            <a:ext cx="511049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2590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Appeal To Tradition: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257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“Tradition” is not always good.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1762125"/>
            <a:ext cx="297180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 rot="5400000">
            <a:off x="5372100" y="5372100"/>
            <a:ext cx="1981200" cy="2286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3" cstate="print"/>
          <a:srcRect l="4372" t="2909" r="3825" b="15636"/>
          <a:stretch>
            <a:fillRect/>
          </a:stretch>
        </p:blipFill>
        <p:spPr bwMode="auto">
          <a:xfrm>
            <a:off x="4267200" y="1828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13584"/>
            <a:ext cx="1752600" cy="24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16" descr="C:\Documents and Settings\April\Local Settings\Temporary Internet Files\Content.IE5\U6O0VC5S\MC9002334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86200"/>
            <a:ext cx="2207537" cy="2770360"/>
          </a:xfrm>
          <a:prstGeom prst="rect">
            <a:avLst/>
          </a:prstGeom>
          <a:noFill/>
        </p:spPr>
      </p:pic>
      <p:sp>
        <p:nvSpPr>
          <p:cNvPr id="23" name="Oval Callout 22"/>
          <p:cNvSpPr/>
          <p:nvPr/>
        </p:nvSpPr>
        <p:spPr>
          <a:xfrm>
            <a:off x="5334000" y="1219200"/>
            <a:ext cx="1143000" cy="762000"/>
          </a:xfrm>
          <a:prstGeom prst="wedgeEllipseCallout">
            <a:avLst>
              <a:gd name="adj1" fmla="val -15058"/>
              <a:gd name="adj2" fmla="val 82543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2600" y="1295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used </a:t>
            </a:r>
            <a:r>
              <a:rPr lang="en-US" sz="1600" b="1" dirty="0" smtClean="0"/>
              <a:t>lard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25" name="Oval Callout 24"/>
          <p:cNvSpPr/>
          <p:nvPr/>
        </p:nvSpPr>
        <p:spPr>
          <a:xfrm>
            <a:off x="3581400" y="4114800"/>
            <a:ext cx="1143000" cy="762000"/>
          </a:xfrm>
          <a:prstGeom prst="wedgeEllipseCallout">
            <a:avLst>
              <a:gd name="adj1" fmla="val 46481"/>
              <a:gd name="adj2" fmla="val 53005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0" y="4191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love </a:t>
            </a:r>
            <a:r>
              <a:rPr lang="en-US" sz="1600" b="1" dirty="0" smtClean="0"/>
              <a:t>lard</a:t>
            </a:r>
            <a:r>
              <a:rPr lang="en-US" sz="1600" dirty="0" smtClean="0"/>
              <a:t>!! </a:t>
            </a:r>
            <a:endParaRPr lang="en-US" sz="1600" dirty="0"/>
          </a:p>
        </p:txBody>
      </p:sp>
      <p:sp>
        <p:nvSpPr>
          <p:cNvPr id="27" name="Oval Callout 26"/>
          <p:cNvSpPr/>
          <p:nvPr/>
        </p:nvSpPr>
        <p:spPr>
          <a:xfrm>
            <a:off x="1524000" y="1905000"/>
            <a:ext cx="2362200" cy="1752600"/>
          </a:xfrm>
          <a:prstGeom prst="wedgeEllipseCallout">
            <a:avLst>
              <a:gd name="adj1" fmla="val -23091"/>
              <a:gd name="adj2" fmla="val 79971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28800" y="2133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family has always cooked in </a:t>
            </a:r>
            <a:r>
              <a:rPr lang="en-US" b="1" dirty="0" smtClean="0"/>
              <a:t>lard</a:t>
            </a:r>
            <a:r>
              <a:rPr lang="en-US" dirty="0" smtClean="0"/>
              <a:t>, so why break tradition?</a:t>
            </a:r>
            <a:endParaRPr lang="en-US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 cstate="print"/>
          <a:srcRect t="31215" r="89743" b="46355"/>
          <a:stretch>
            <a:fillRect/>
          </a:stretch>
        </p:blipFill>
        <p:spPr bwMode="auto">
          <a:xfrm>
            <a:off x="6172200" y="4419600"/>
            <a:ext cx="3048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077200" cy="1673352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Many more logical fallacies exist...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43200"/>
            <a:ext cx="8077200" cy="990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</a:rPr>
              <a:t>Be on the lookout for them in </a:t>
            </a:r>
            <a:r>
              <a:rPr lang="en-US" sz="3200" dirty="0" smtClean="0">
                <a:latin typeface="Calibri" pitchFamily="34" charset="0"/>
              </a:rPr>
              <a:t>all of your reading </a:t>
            </a:r>
            <a:r>
              <a:rPr lang="en-US" sz="3200" dirty="0">
                <a:latin typeface="Calibri" pitchFamily="34" charset="0"/>
              </a:rPr>
              <a:t>and research!</a:t>
            </a:r>
            <a:r>
              <a:rPr lang="en-US" sz="3200" b="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4600" y="5715000"/>
            <a:ext cx="4038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End of Presentation</a:t>
            </a:r>
            <a:r>
              <a:rPr lang="en-US" sz="2400" dirty="0">
                <a:solidFill>
                  <a:srgbClr val="FFCC00"/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FFCC99"/>
            </a:solidFill>
          </a:ln>
        </p:spPr>
        <p:txBody>
          <a:bodyPr/>
          <a:lstStyle/>
          <a:p>
            <a:r>
              <a:rPr lang="en-US" sz="5400" b="1">
                <a:solidFill>
                  <a:srgbClr val="FFCC99"/>
                </a:solidFill>
                <a:latin typeface="Times New Roman" pitchFamily="18" charset="0"/>
              </a:rPr>
              <a:t>Argument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solidFill>
            <a:srgbClr val="FFCC99"/>
          </a:solid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An argument can be supported by... </a:t>
            </a:r>
          </a:p>
          <a:p>
            <a:pPr algn="ctr">
              <a:buNone/>
            </a:pPr>
            <a:r>
              <a:rPr lang="en-US" sz="5400" b="1" u="sng" dirty="0" smtClean="0">
                <a:solidFill>
                  <a:srgbClr val="FF0000"/>
                </a:solidFill>
                <a:latin typeface="Arial Black" pitchFamily="34" charset="0"/>
              </a:rPr>
              <a:t>Emotions</a:t>
            </a:r>
            <a:r>
              <a:rPr lang="en-US" b="1" dirty="0" smtClean="0"/>
              <a:t> </a:t>
            </a:r>
            <a:r>
              <a:rPr lang="en-US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(pathos</a:t>
            </a:r>
            <a:r>
              <a:rPr lang="en-US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719263" lvl="3" indent="-347663">
              <a:buFont typeface="Arial" pitchFamily="34" charset="0"/>
              <a:buChar char="•"/>
            </a:pPr>
            <a:r>
              <a:rPr lang="en-US" sz="4000" b="1" dirty="0" smtClean="0"/>
              <a:t>an </a:t>
            </a:r>
            <a:r>
              <a:rPr lang="en-US" sz="4000" b="1" dirty="0"/>
              <a:t>appeal to one’s </a:t>
            </a:r>
            <a:r>
              <a:rPr lang="en-US" sz="4000" b="1" dirty="0" smtClean="0"/>
              <a:t>patriotism</a:t>
            </a:r>
            <a:r>
              <a:rPr lang="en-US" sz="4000" b="1" dirty="0"/>
              <a:t>, fears, or sympathies.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Weak Arguments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3600" b="1" dirty="0"/>
              <a:t>Weak arguments rely on </a:t>
            </a:r>
            <a:r>
              <a:rPr lang="en-US" sz="3600" b="1" u="sng" dirty="0"/>
              <a:t>illogical statements</a:t>
            </a:r>
            <a:r>
              <a:rPr lang="en-US" sz="3600" b="1" dirty="0"/>
              <a:t> called </a:t>
            </a:r>
            <a:r>
              <a:rPr lang="en-US" sz="3600" b="1" u="sng" dirty="0"/>
              <a:t>fallacies</a:t>
            </a:r>
            <a:r>
              <a:rPr lang="en-US" sz="3600" b="1" dirty="0"/>
              <a:t>.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Dauphin" pitchFamily="18" charset="0"/>
              </a:rPr>
              <a:t>The following slides contain examples of logical fallacies...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104" name="Picture 8" descr="weak_link"/>
          <p:cNvPicPr>
            <a:picLocks noChangeAspect="1" noChangeArrowheads="1"/>
          </p:cNvPicPr>
          <p:nvPr/>
        </p:nvPicPr>
        <p:blipFill>
          <a:blip r:embed="rId2" cstate="print"/>
          <a:srcRect l="3226" t="5215" r="1613" b="3531"/>
          <a:stretch>
            <a:fillRect/>
          </a:stretch>
        </p:blipFill>
        <p:spPr bwMode="auto">
          <a:xfrm>
            <a:off x="1752600" y="3810000"/>
            <a:ext cx="5715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</p:spPr>
        <p:txBody>
          <a:bodyPr/>
          <a:lstStyle/>
          <a:p>
            <a:r>
              <a:rPr lang="en-US" sz="6600" cap="none" dirty="0" smtClean="0">
                <a:solidFill>
                  <a:schemeClr val="bg1"/>
                </a:solidFill>
              </a:rPr>
              <a:t>The Fallacies </a:t>
            </a:r>
            <a:endParaRPr lang="en-US" sz="6600" cap="none" dirty="0">
              <a:solidFill>
                <a:schemeClr val="bg1"/>
              </a:solidFill>
            </a:endParaRPr>
          </a:p>
        </p:txBody>
      </p:sp>
      <p:pic>
        <p:nvPicPr>
          <p:cNvPr id="6" name="Picture 8" descr="weak_link"/>
          <p:cNvPicPr>
            <a:picLocks noChangeAspect="1" noChangeArrowheads="1"/>
          </p:cNvPicPr>
          <p:nvPr/>
        </p:nvPicPr>
        <p:blipFill>
          <a:blip r:embed="rId2" cstate="print"/>
          <a:srcRect l="3226" t="5215" r="1613" b="3531"/>
          <a:stretch>
            <a:fillRect/>
          </a:stretch>
        </p:blipFill>
        <p:spPr bwMode="auto">
          <a:xfrm>
            <a:off x="2286000" y="4114800"/>
            <a:ext cx="4114800" cy="192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Legal Pad</Template>
  <TotalTime>3421</TotalTime>
  <Words>1503</Words>
  <Application>Microsoft Office PowerPoint</Application>
  <PresentationFormat>On-screen Show (4:3)</PresentationFormat>
  <Paragraphs>243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Default Design</vt:lpstr>
      <vt:lpstr>Module</vt:lpstr>
      <vt:lpstr>Common  Logical Fallacies </vt:lpstr>
      <vt:lpstr>Argument</vt:lpstr>
      <vt:lpstr>Argument</vt:lpstr>
      <vt:lpstr>Argument</vt:lpstr>
      <vt:lpstr>Argument</vt:lpstr>
      <vt:lpstr>Argument</vt:lpstr>
      <vt:lpstr>Argument</vt:lpstr>
      <vt:lpstr>Weak Arguments</vt:lpstr>
      <vt:lpstr>The Fallacies </vt:lpstr>
      <vt:lpstr>Non-sequitur “Non-SECK-quit-er”  aka: “It does not follow”</vt:lpstr>
      <vt:lpstr>1. Non-sequitur  ("it does not follow")</vt:lpstr>
      <vt:lpstr>Non-sequitur ("it does not follow")</vt:lpstr>
      <vt:lpstr>Non-sequitur ("it does not follow")</vt:lpstr>
      <vt:lpstr> 2.  Begging the Question</vt:lpstr>
      <vt:lpstr>Begging the Question</vt:lpstr>
      <vt:lpstr>Begging the Question</vt:lpstr>
      <vt:lpstr>PowerPoint Presentation</vt:lpstr>
      <vt:lpstr>Begging the Question</vt:lpstr>
      <vt:lpstr>Begging the Question</vt:lpstr>
      <vt:lpstr>PowerPoint Presentation</vt:lpstr>
      <vt:lpstr>Begging the Question</vt:lpstr>
      <vt:lpstr> Circular Reasoning </vt:lpstr>
      <vt:lpstr>Circular Reasoning </vt:lpstr>
      <vt:lpstr>Circular Reasoning </vt:lpstr>
      <vt:lpstr>Circular Reasoning </vt:lpstr>
      <vt:lpstr>Circular Reasoning </vt:lpstr>
      <vt:lpstr> 4.  Straw-Man Argument</vt:lpstr>
      <vt:lpstr>Straw-Man Argument</vt:lpstr>
      <vt:lpstr>Straw-Man Argument</vt:lpstr>
      <vt:lpstr>Straw-Man Argument</vt:lpstr>
      <vt:lpstr> 5.  Ad Hominem  aka “To the man”</vt:lpstr>
      <vt:lpstr>Ad Hominem (to the man)</vt:lpstr>
      <vt:lpstr>Ad Hominem (to the man)</vt:lpstr>
      <vt:lpstr>Ad Hominem (to the man)</vt:lpstr>
      <vt:lpstr>Ad Hominem (to the man)</vt:lpstr>
      <vt:lpstr> 6.  Overgeneralization  </vt:lpstr>
      <vt:lpstr>Overgeneralization</vt:lpstr>
      <vt:lpstr>Overgeneralization</vt:lpstr>
      <vt:lpstr>Overgeneralization</vt:lpstr>
      <vt:lpstr>Overgeneralization</vt:lpstr>
      <vt:lpstr> 7.  Post hoc Reasoning aka: “Black cat syndrome” </vt:lpstr>
      <vt:lpstr>Post hoc Reasoning</vt:lpstr>
      <vt:lpstr>Post hoc Reasoning</vt:lpstr>
      <vt:lpstr>Post hoc Reasoning</vt:lpstr>
      <vt:lpstr> 8.  False Dichotomy aka: “Either-or fallacy” </vt:lpstr>
      <vt:lpstr>False Dichotomy</vt:lpstr>
      <vt:lpstr>False Dichotomy</vt:lpstr>
      <vt:lpstr>False Dichotomy</vt:lpstr>
      <vt:lpstr>False Dichotomy</vt:lpstr>
      <vt:lpstr> 9.    Red Herring </vt:lpstr>
      <vt:lpstr>Red Herring </vt:lpstr>
      <vt:lpstr>Red Herring </vt:lpstr>
      <vt:lpstr>Red Herring </vt:lpstr>
      <vt:lpstr>Red Herring </vt:lpstr>
      <vt:lpstr>Red Herring </vt:lpstr>
      <vt:lpstr> 10.  Appeal to the Crowd</vt:lpstr>
      <vt:lpstr>Appeal to the Crowd “argumentum ad populum” or “Bandwagon”</vt:lpstr>
      <vt:lpstr>Appeal to the Crowd</vt:lpstr>
      <vt:lpstr>Appeal to the Crowd</vt:lpstr>
      <vt:lpstr>Appeal to the Crowd</vt:lpstr>
      <vt:lpstr>Appeal to the Crowd</vt:lpstr>
      <vt:lpstr> 11.  Appeal To Tradition</vt:lpstr>
      <vt:lpstr>Appeal To Tradition:</vt:lpstr>
      <vt:lpstr>Appeal To Tradition:</vt:lpstr>
      <vt:lpstr>Appeal To Tradition:</vt:lpstr>
      <vt:lpstr>Appeal To Tradition:</vt:lpstr>
      <vt:lpstr>Appeal To Tradition:</vt:lpstr>
      <vt:lpstr>Appeal To Tradition:</vt:lpstr>
      <vt:lpstr>Many more logical fallacies exist...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april</dc:creator>
  <cp:lastModifiedBy>Adrien Alsobrook</cp:lastModifiedBy>
  <cp:revision>21</cp:revision>
  <dcterms:created xsi:type="dcterms:W3CDTF">2006-06-26T22:04:14Z</dcterms:created>
  <dcterms:modified xsi:type="dcterms:W3CDTF">2013-11-15T04:19:59Z</dcterms:modified>
</cp:coreProperties>
</file>