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2" r:id="rId5"/>
    <p:sldId id="264" r:id="rId6"/>
    <p:sldId id="270" r:id="rId7"/>
    <p:sldId id="272" r:id="rId8"/>
    <p:sldId id="273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AC035B-3E98-4EAD-892F-ADACDE6CB9C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84DC37-521C-4611-8C4E-FF152DF502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itchFamily="34" charset="0"/>
              </a:rPr>
              <a:t>Common </a:t>
            </a:r>
            <a:br>
              <a:rPr lang="en-US" dirty="0">
                <a:latin typeface="Arial Black" pitchFamily="34" charset="0"/>
              </a:rPr>
            </a:br>
            <a:r>
              <a:rPr lang="en-US" dirty="0">
                <a:latin typeface="Arial Black" pitchFamily="34" charset="0"/>
              </a:rPr>
              <a:t>Logical </a:t>
            </a:r>
            <a:r>
              <a:rPr lang="en-US" dirty="0" smtClean="0">
                <a:latin typeface="Arial Black" pitchFamily="34" charset="0"/>
              </a:rPr>
              <a:t>Fallacies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45719" cy="9730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5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fontAlgn="base">
              <a:buNone/>
            </a:pPr>
            <a:r>
              <a:rPr lang="en-US" dirty="0" smtClean="0">
                <a:solidFill>
                  <a:srgbClr val="FF0000"/>
                </a:solidFill>
              </a:rPr>
              <a:t>Examples:</a:t>
            </a:r>
          </a:p>
          <a:p>
            <a:pPr fontAlgn="base"/>
            <a:r>
              <a:rPr lang="en-US" dirty="0" smtClean="0"/>
              <a:t>Have </a:t>
            </a:r>
            <a:r>
              <a:rPr lang="en-US" dirty="0"/>
              <a:t>you stopped cheating on exams</a:t>
            </a:r>
            <a:r>
              <a:rPr lang="en-US" dirty="0" smtClean="0"/>
              <a:t>?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Where did you hide the marijuana you were smoking</a:t>
            </a:r>
            <a:r>
              <a:rPr lang="en-US" dirty="0" smtClean="0"/>
              <a:t>?</a:t>
            </a:r>
          </a:p>
          <a:p>
            <a:pPr marL="137160" indent="0" fontAlgn="base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Obviously, each of the questions is really two questions."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91C2-67FB-45A7-B189-8D066304E287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702B-6A1F-4DAE-BB7E-115F9C2B65B4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</a:t>
            </a:r>
            <a:r>
              <a:rPr lang="en-US" dirty="0"/>
              <a:t>	Slippery Slope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Assuming that a given action will necessarily lead to another action, which, in turn, will lead to another, and so on (p. 290)</a:t>
            </a:r>
          </a:p>
        </p:txBody>
      </p:sp>
    </p:spTree>
    <p:extLst>
      <p:ext uri="{BB962C8B-B14F-4D97-AF65-F5344CB8AC3E}">
        <p14:creationId xmlns:p14="http://schemas.microsoft.com/office/powerpoint/2010/main" val="2989662799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655B-3BE2-43BE-8C64-B7CDDCCC27D2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F9A7-6819-466C-B515-7DD36A376710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Slippery Slope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Assuming that a given action will necessarily lead to another action, which, in turn, will lead to another, and so on (p. 290)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 “If I excuse you from your chores today, then I’ll have to excuse your sisters.  Before we know it, our house will be a wreck because no one will be doing his or her chores.”  </a:t>
            </a:r>
          </a:p>
        </p:txBody>
      </p:sp>
    </p:spTree>
    <p:extLst>
      <p:ext uri="{BB962C8B-B14F-4D97-AF65-F5344CB8AC3E}">
        <p14:creationId xmlns:p14="http://schemas.microsoft.com/office/powerpoint/2010/main" val="3029716660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36E0-3AB9-47DC-B10F-94979FA11283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A19D-C1C2-4306-8F87-A20B4D2CE653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</a:t>
            </a:r>
            <a:r>
              <a:rPr lang="en-US" dirty="0"/>
              <a:t>	False Analogy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Concluding that because two things have one thing in common, they must have everything else in common (p. 288)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2621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5B4-CEE0-4067-812B-9FDC4BADD7B3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710B-52D7-4537-A978-EE77E22EEC5D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	False Analogy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Concluding that because two things have one thing in common, they must have everything else in common (p. 288)</a:t>
            </a:r>
          </a:p>
          <a:p>
            <a:r>
              <a:rPr lang="en-US"/>
              <a:t>Example: “It doesn’t matter if we have Krispy Kremes donuts instead of bagels for lunch.  Both are made of flour and have about the same shape.” </a:t>
            </a:r>
          </a:p>
        </p:txBody>
      </p:sp>
    </p:spTree>
    <p:extLst>
      <p:ext uri="{BB962C8B-B14F-4D97-AF65-F5344CB8AC3E}">
        <p14:creationId xmlns:p14="http://schemas.microsoft.com/office/powerpoint/2010/main" val="1794381985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C6E-8877-40A1-A090-F6A2E6E30883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C631-A91D-4FD6-A763-0EFEF23B9FE0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</a:t>
            </a:r>
            <a:r>
              <a:rPr lang="en-US" dirty="0"/>
              <a:t>	Faulty Use of Authority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114800"/>
          </a:xfrm>
        </p:spPr>
        <p:txBody>
          <a:bodyPr/>
          <a:lstStyle/>
          <a:p>
            <a:r>
              <a:rPr lang="en-US"/>
              <a:t>Considering the viewpoint of individuals who may not be qualified to offer an authoritative opinion (p. 286)</a:t>
            </a:r>
          </a:p>
        </p:txBody>
      </p:sp>
    </p:spTree>
    <p:extLst>
      <p:ext uri="{BB962C8B-B14F-4D97-AF65-F5344CB8AC3E}">
        <p14:creationId xmlns:p14="http://schemas.microsoft.com/office/powerpoint/2010/main" val="2828676092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743-A619-4114-8C9D-5384203A5843}" type="datetime1">
              <a:rPr lang="en-US"/>
              <a:pPr/>
              <a:t>11/19/2014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9C0F-FC51-4DB4-A9C1-B5D9059D884C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	Faulty Use of Authority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114800"/>
          </a:xfrm>
        </p:spPr>
        <p:txBody>
          <a:bodyPr/>
          <a:lstStyle/>
          <a:p>
            <a:r>
              <a:rPr lang="en-US"/>
              <a:t>Considering the viewpoint of individuals who may not be qualified to offer an authoritative opinion (p. 286)</a:t>
            </a:r>
          </a:p>
          <a:p>
            <a:r>
              <a:rPr lang="en-US"/>
              <a:t>Example: “Since Michael Jordan is perhaps the greatest basketball player ever and he recommends Gatorade, let’s buy Gatorade.” </a:t>
            </a:r>
          </a:p>
        </p:txBody>
      </p:sp>
    </p:spTree>
    <p:extLst>
      <p:ext uri="{BB962C8B-B14F-4D97-AF65-F5344CB8AC3E}">
        <p14:creationId xmlns:p14="http://schemas.microsoft.com/office/powerpoint/2010/main" val="4822493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unrelated points are conjoined as a single </a:t>
            </a:r>
            <a:r>
              <a:rPr lang="en-US" dirty="0" smtClean="0"/>
              <a:t>proposition</a:t>
            </a:r>
          </a:p>
          <a:p>
            <a:endParaRPr lang="en-US" dirty="0"/>
          </a:p>
          <a:p>
            <a:r>
              <a:rPr lang="en-US" dirty="0"/>
              <a:t>involves an implicit argument. This argument is usually intended to trap the respondent into acknowledging something that he or she might otherwise not want to acknowledge.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0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 smtClean="0"/>
              <a:t>Complex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en-US" sz="3200" b="1" dirty="0" smtClean="0"/>
          </a:p>
          <a:p>
            <a:pPr marL="137160" indent="0" algn="ctr">
              <a:buNone/>
            </a:pPr>
            <a:endParaRPr lang="en-US" sz="3200" b="1" dirty="0"/>
          </a:p>
          <a:p>
            <a:pPr marL="137160" indent="0" algn="ctr">
              <a:buNone/>
            </a:pPr>
            <a:endParaRPr lang="en-US" sz="3200" b="1" dirty="0" smtClean="0"/>
          </a:p>
          <a:p>
            <a:pPr marL="137160" indent="0" algn="ctr">
              <a:buNone/>
            </a:pPr>
            <a:r>
              <a:rPr lang="en-US" sz="3200" b="1" dirty="0" smtClean="0"/>
              <a:t>Also </a:t>
            </a:r>
            <a:r>
              <a:rPr lang="en-US" sz="3200" b="1" dirty="0"/>
              <a:t>Known As: </a:t>
            </a:r>
            <a:r>
              <a:rPr lang="en-US" sz="3200" dirty="0"/>
              <a:t>loaded question, trick question, leading question, fallacy of the false question, fallacy of many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9147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340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Common  Logical Fallacies II </vt:lpstr>
      <vt:lpstr>12. Slippery Slope</vt:lpstr>
      <vt:lpstr> Slippery Slope</vt:lpstr>
      <vt:lpstr>13. False Analogy</vt:lpstr>
      <vt:lpstr>4. False Analogy</vt:lpstr>
      <vt:lpstr>15. Faulty Use of Authority</vt:lpstr>
      <vt:lpstr>2. Faulty Use of Authority</vt:lpstr>
      <vt:lpstr>Complex Question</vt:lpstr>
      <vt:lpstr>Complex Question</vt:lpstr>
      <vt:lpstr>Complex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 Logical Fallacies II</dc:title>
  <dc:creator>Adrien Alsobrook</dc:creator>
  <cp:lastModifiedBy>Unistar</cp:lastModifiedBy>
  <cp:revision>9</cp:revision>
  <dcterms:created xsi:type="dcterms:W3CDTF">2013-11-15T03:22:07Z</dcterms:created>
  <dcterms:modified xsi:type="dcterms:W3CDTF">2014-11-19T14:12:05Z</dcterms:modified>
</cp:coreProperties>
</file>