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60"/>
  </p:normalViewPr>
  <p:slideViewPr>
    <p:cSldViewPr>
      <p:cViewPr>
        <p:scale>
          <a:sx n="75" d="100"/>
          <a:sy n="75" d="100"/>
        </p:scale>
        <p:origin x="-1008"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C0DDB01-2710-4C47-BF05-6F62302BD0C5}" type="datetimeFigureOut">
              <a:rPr lang="en-US" smtClean="0"/>
              <a:t>1/29/2017</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98D87C9-5F99-415D-9D3A-A76D87C08A4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D87C9-5F99-415D-9D3A-A76D87C08A4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C0DDB01-2710-4C47-BF05-6F62302BD0C5}" type="datetimeFigureOut">
              <a:rPr lang="en-US" smtClean="0"/>
              <a:t>1/29/2017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98D87C9-5F99-415D-9D3A-A76D87C08A4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98D87C9-5F99-415D-9D3A-A76D87C08A44}"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98D87C9-5F99-415D-9D3A-A76D87C08A44}"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C0DDB01-2710-4C47-BF05-6F62302BD0C5}" type="datetimeFigureOut">
              <a:rPr lang="en-US" smtClean="0"/>
              <a:t>1/29/2017</a:t>
            </a:fld>
            <a:endParaRPr lang="en-US" dirty="0"/>
          </a:p>
        </p:txBody>
      </p:sp>
      <p:sp>
        <p:nvSpPr>
          <p:cNvPr id="10" name="Slide Number Placeholder 9"/>
          <p:cNvSpPr>
            <a:spLocks noGrp="1"/>
          </p:cNvSpPr>
          <p:nvPr>
            <p:ph type="sldNum" sz="quarter" idx="16"/>
          </p:nvPr>
        </p:nvSpPr>
        <p:spPr/>
        <p:txBody>
          <a:bodyPr rtlCol="0"/>
          <a:lstStyle/>
          <a:p>
            <a:fld id="{298D87C9-5F99-415D-9D3A-A76D87C08A44}"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C0DDB01-2710-4C47-BF05-6F62302BD0C5}" type="datetimeFigureOut">
              <a:rPr lang="en-US" smtClean="0"/>
              <a:t>1/29/2017</a:t>
            </a:fld>
            <a:endParaRPr lang="en-US" dirty="0"/>
          </a:p>
        </p:txBody>
      </p:sp>
      <p:sp>
        <p:nvSpPr>
          <p:cNvPr id="12" name="Slide Number Placeholder 11"/>
          <p:cNvSpPr>
            <a:spLocks noGrp="1"/>
          </p:cNvSpPr>
          <p:nvPr>
            <p:ph type="sldNum" sz="quarter" idx="16"/>
          </p:nvPr>
        </p:nvSpPr>
        <p:spPr/>
        <p:txBody>
          <a:bodyPr rtlCol="0"/>
          <a:lstStyle/>
          <a:p>
            <a:fld id="{298D87C9-5F99-415D-9D3A-A76D87C08A44}"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98D87C9-5F99-415D-9D3A-A76D87C08A4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98D87C9-5F99-415D-9D3A-A76D87C08A4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0DDB01-2710-4C47-BF05-6F62302BD0C5}" type="datetimeFigureOut">
              <a:rPr lang="en-US" smtClean="0"/>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98D87C9-5F99-415D-9D3A-A76D87C08A44}"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0C0DDB01-2710-4C47-BF05-6F62302BD0C5}" type="datetimeFigureOut">
              <a:rPr lang="en-US" smtClean="0"/>
              <a:t>1/29/2017</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98D87C9-5F99-415D-9D3A-A76D87C08A44}"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C0DDB01-2710-4C47-BF05-6F62302BD0C5}" type="datetimeFigureOut">
              <a:rPr lang="en-US" smtClean="0"/>
              <a:t>1/29/2017</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98D87C9-5F99-415D-9D3A-A76D87C08A4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514600"/>
            <a:ext cx="6477000" cy="3352800"/>
          </a:xfrm>
        </p:spPr>
        <p:txBody>
          <a:bodyPr/>
          <a:lstStyle/>
          <a:p>
            <a:r>
              <a:rPr lang="en-US" dirty="0" smtClean="0"/>
              <a:t>Elements of Voice:     		  Tone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33210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800" dirty="0" smtClean="0"/>
              <a:t>What is Oral Tone?</a:t>
            </a:r>
            <a:endParaRPr lang="en-US" sz="2800" dirty="0"/>
          </a:p>
        </p:txBody>
      </p:sp>
      <p:sp>
        <p:nvSpPr>
          <p:cNvPr id="4" name="Content Placeholder 3"/>
          <p:cNvSpPr>
            <a:spLocks noGrp="1"/>
          </p:cNvSpPr>
          <p:nvPr>
            <p:ph sz="quarter" idx="1"/>
          </p:nvPr>
        </p:nvSpPr>
        <p:spPr/>
        <p:txBody>
          <a:bodyPr>
            <a:noAutofit/>
          </a:bodyPr>
          <a:lstStyle/>
          <a:p>
            <a:r>
              <a:rPr lang="en-US" sz="3600" dirty="0" smtClean="0"/>
              <a:t>Your mother calls you and tells you to take out the garbage immediately. </a:t>
            </a:r>
          </a:p>
          <a:p>
            <a:endParaRPr lang="en-US" sz="3600" dirty="0"/>
          </a:p>
          <a:p>
            <a:r>
              <a:rPr lang="en-US" sz="3600" dirty="0" smtClean="0"/>
              <a:t>When you answer her, your tone might be “exasperated” or “frustrated.”</a:t>
            </a:r>
            <a:endParaRPr lang="en-US" sz="3600" dirty="0"/>
          </a:p>
        </p:txBody>
      </p:sp>
    </p:spTree>
    <p:extLst>
      <p:ext uri="{BB962C8B-B14F-4D97-AF65-F5344CB8AC3E}">
        <p14:creationId xmlns:p14="http://schemas.microsoft.com/office/powerpoint/2010/main" val="4277982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800" dirty="0" smtClean="0"/>
              <a:t>What is Oral Tone?</a:t>
            </a:r>
            <a:endParaRPr lang="en-US" sz="2800" dirty="0"/>
          </a:p>
        </p:txBody>
      </p:sp>
      <p:sp>
        <p:nvSpPr>
          <p:cNvPr id="4" name="Content Placeholder 3"/>
          <p:cNvSpPr>
            <a:spLocks noGrp="1"/>
          </p:cNvSpPr>
          <p:nvPr>
            <p:ph sz="quarter" idx="1"/>
          </p:nvPr>
        </p:nvSpPr>
        <p:spPr/>
        <p:txBody>
          <a:bodyPr/>
          <a:lstStyle/>
          <a:p>
            <a:r>
              <a:rPr lang="en-US" sz="3600" dirty="0" smtClean="0"/>
              <a:t>Your little brother asks you for the fourth time to help him with a model he is building.  </a:t>
            </a:r>
          </a:p>
          <a:p>
            <a:endParaRPr lang="en-US" sz="3600" dirty="0"/>
          </a:p>
          <a:p>
            <a:r>
              <a:rPr lang="en-US" sz="3600" dirty="0" smtClean="0"/>
              <a:t>Your tone might be “irritated” or perhaps “angry.”</a:t>
            </a:r>
            <a:endParaRPr lang="en-US" sz="3600" dirty="0"/>
          </a:p>
        </p:txBody>
      </p:sp>
    </p:spTree>
    <p:extLst>
      <p:ext uri="{BB962C8B-B14F-4D97-AF65-F5344CB8AC3E}">
        <p14:creationId xmlns:p14="http://schemas.microsoft.com/office/powerpoint/2010/main" val="3800043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800" dirty="0" smtClean="0"/>
              <a:t>What is Oral tone?</a:t>
            </a:r>
            <a:endParaRPr lang="en-US" sz="2800" dirty="0"/>
          </a:p>
        </p:txBody>
      </p:sp>
      <p:sp>
        <p:nvSpPr>
          <p:cNvPr id="4" name="Content Placeholder 3"/>
          <p:cNvSpPr>
            <a:spLocks noGrp="1"/>
          </p:cNvSpPr>
          <p:nvPr>
            <p:ph sz="quarter" idx="1"/>
          </p:nvPr>
        </p:nvSpPr>
        <p:spPr/>
        <p:txBody>
          <a:bodyPr>
            <a:normAutofit fontScale="92500" lnSpcReduction="10000"/>
          </a:bodyPr>
          <a:lstStyle/>
          <a:p>
            <a:r>
              <a:rPr lang="en-US" sz="3200" dirty="0" smtClean="0"/>
              <a:t>Your girlfriend, an “A” student in physics, calls you on the phone, says she has ordered your  favorite pizza, and asks if you  want to come to her house and study for the test.  </a:t>
            </a:r>
          </a:p>
          <a:p>
            <a:endParaRPr lang="en-US" dirty="0"/>
          </a:p>
          <a:p>
            <a:r>
              <a:rPr lang="en-US" sz="3500" dirty="0" smtClean="0"/>
              <a:t>Your tone might be quite “agreeable,” or perhaps even “enthusiastic.”</a:t>
            </a:r>
            <a:endParaRPr lang="en-US" sz="3500" dirty="0"/>
          </a:p>
        </p:txBody>
      </p:sp>
    </p:spTree>
    <p:extLst>
      <p:ext uri="{BB962C8B-B14F-4D97-AF65-F5344CB8AC3E}">
        <p14:creationId xmlns:p14="http://schemas.microsoft.com/office/powerpoint/2010/main" val="250114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000" dirty="0" smtClean="0"/>
              <a:t>Identifying Oral  Tone</a:t>
            </a:r>
            <a:endParaRPr lang="en-US" sz="2000" dirty="0"/>
          </a:p>
        </p:txBody>
      </p:sp>
      <p:sp>
        <p:nvSpPr>
          <p:cNvPr id="4" name="Content Placeholder 3"/>
          <p:cNvSpPr>
            <a:spLocks noGrp="1"/>
          </p:cNvSpPr>
          <p:nvPr>
            <p:ph sz="quarter" idx="1"/>
          </p:nvPr>
        </p:nvSpPr>
        <p:spPr/>
        <p:txBody>
          <a:bodyPr/>
          <a:lstStyle/>
          <a:p>
            <a:endParaRPr lang="en-US" dirty="0" smtClean="0"/>
          </a:p>
          <a:p>
            <a:endParaRPr lang="en-US" dirty="0"/>
          </a:p>
          <a:p>
            <a:pPr algn="ctr"/>
            <a:r>
              <a:rPr lang="en-US" dirty="0" smtClean="0"/>
              <a:t>Stop now and apply your knowledge:     Oral Tone Group Practice.</a:t>
            </a:r>
            <a:endParaRPr lang="en-US" dirty="0"/>
          </a:p>
        </p:txBody>
      </p:sp>
    </p:spTree>
    <p:extLst>
      <p:ext uri="{BB962C8B-B14F-4D97-AF65-F5344CB8AC3E}">
        <p14:creationId xmlns:p14="http://schemas.microsoft.com/office/powerpoint/2010/main" val="283328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lstStyle/>
          <a:p>
            <a:pPr algn="ctr"/>
            <a:r>
              <a:rPr lang="en-US" dirty="0" smtClean="0"/>
              <a:t>  </a:t>
            </a:r>
            <a:r>
              <a:rPr lang="en-US" sz="2400" dirty="0" smtClean="0"/>
              <a:t>How do I identify Written Tone?</a:t>
            </a:r>
            <a:endParaRPr lang="en-US" sz="2400" dirty="0"/>
          </a:p>
        </p:txBody>
      </p:sp>
      <p:sp>
        <p:nvSpPr>
          <p:cNvPr id="4" name="Content Placeholder 3"/>
          <p:cNvSpPr>
            <a:spLocks noGrp="1"/>
          </p:cNvSpPr>
          <p:nvPr>
            <p:ph sz="quarter" idx="1"/>
          </p:nvPr>
        </p:nvSpPr>
        <p:spPr/>
        <p:txBody>
          <a:bodyPr/>
          <a:lstStyle/>
          <a:p>
            <a:endParaRPr lang="en-US" dirty="0" smtClean="0"/>
          </a:p>
          <a:p>
            <a:endParaRPr lang="en-US" dirty="0"/>
          </a:p>
          <a:p>
            <a:r>
              <a:rPr lang="en-US" sz="3600" dirty="0" smtClean="0"/>
              <a:t>The difference between oral and written tone is that the author  must use words alone to convey his  attitude.  </a:t>
            </a:r>
          </a:p>
          <a:p>
            <a:endParaRPr lang="en-US" sz="3600" dirty="0"/>
          </a:p>
          <a:p>
            <a:pPr marL="0" indent="0">
              <a:buNone/>
            </a:pPr>
            <a:endParaRPr lang="en-US" dirty="0"/>
          </a:p>
        </p:txBody>
      </p:sp>
    </p:spTree>
    <p:extLst>
      <p:ext uri="{BB962C8B-B14F-4D97-AF65-F5344CB8AC3E}">
        <p14:creationId xmlns:p14="http://schemas.microsoft.com/office/powerpoint/2010/main" val="4012035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400" dirty="0" smtClean="0"/>
              <a:t>How do I identify Written Tone?</a:t>
            </a:r>
            <a:endParaRPr lang="en-US" sz="2400" dirty="0"/>
          </a:p>
        </p:txBody>
      </p:sp>
      <p:sp>
        <p:nvSpPr>
          <p:cNvPr id="4" name="Content Placeholder 3"/>
          <p:cNvSpPr>
            <a:spLocks noGrp="1"/>
          </p:cNvSpPr>
          <p:nvPr>
            <p:ph sz="quarter" idx="1"/>
          </p:nvPr>
        </p:nvSpPr>
        <p:spPr/>
        <p:txBody>
          <a:bodyPr/>
          <a:lstStyle/>
          <a:p>
            <a:endParaRPr lang="en-US" dirty="0" smtClean="0"/>
          </a:p>
          <a:p>
            <a:r>
              <a:rPr lang="en-US" dirty="0" smtClean="0"/>
              <a:t>Tone is an element of all verbal communication, whether oral or written.</a:t>
            </a:r>
          </a:p>
          <a:p>
            <a:r>
              <a:rPr lang="en-US" dirty="0" smtClean="0"/>
              <a:t>Even a statement such as “Resident Parking” has a tone: straightforward, matter-of-fact, informative.  </a:t>
            </a:r>
          </a:p>
        </p:txBody>
      </p:sp>
    </p:spTree>
    <p:extLst>
      <p:ext uri="{BB962C8B-B14F-4D97-AF65-F5344CB8AC3E}">
        <p14:creationId xmlns:p14="http://schemas.microsoft.com/office/powerpoint/2010/main" val="412577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400" dirty="0" smtClean="0"/>
              <a:t>How do I identify Written Tone?</a:t>
            </a:r>
            <a:endParaRPr lang="en-US" sz="2400" dirty="0"/>
          </a:p>
        </p:txBody>
      </p:sp>
      <p:sp>
        <p:nvSpPr>
          <p:cNvPr id="4" name="Content Placeholder 3"/>
          <p:cNvSpPr>
            <a:spLocks noGrp="1"/>
          </p:cNvSpPr>
          <p:nvPr>
            <p:ph sz="quarter" idx="1"/>
          </p:nvPr>
        </p:nvSpPr>
        <p:spPr/>
        <p:txBody>
          <a:bodyPr/>
          <a:lstStyle/>
          <a:p>
            <a:r>
              <a:rPr lang="en-US" sz="3200" dirty="0" smtClean="0"/>
              <a:t>Even slight changes can affect the tone conveyed.</a:t>
            </a:r>
          </a:p>
          <a:p>
            <a:pPr marL="0" indent="0">
              <a:buNone/>
            </a:pPr>
            <a:endParaRPr lang="en-US" sz="3200" dirty="0" smtClean="0"/>
          </a:p>
          <a:p>
            <a:r>
              <a:rPr lang="en-US" sz="3200" dirty="0" smtClean="0"/>
              <a:t>“Resident Parking Only” sounds a bit sterner, and a non-resident may sense that he is being not only informed, but warned.</a:t>
            </a:r>
          </a:p>
          <a:p>
            <a:pPr marL="0" indent="0">
              <a:buNone/>
            </a:pPr>
            <a:r>
              <a:rPr lang="en-US" dirty="0" smtClean="0"/>
              <a:t>  </a:t>
            </a:r>
            <a:endParaRPr lang="en-US" dirty="0"/>
          </a:p>
        </p:txBody>
      </p:sp>
    </p:spTree>
    <p:extLst>
      <p:ext uri="{BB962C8B-B14F-4D97-AF65-F5344CB8AC3E}">
        <p14:creationId xmlns:p14="http://schemas.microsoft.com/office/powerpoint/2010/main" val="1873863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normAutofit/>
          </a:bodyPr>
          <a:lstStyle/>
          <a:p>
            <a:pPr algn="ctr"/>
            <a:r>
              <a:rPr lang="en-US" sz="2400" dirty="0" smtClean="0"/>
              <a:t>How do I identify Written Tone?</a:t>
            </a:r>
            <a:endParaRPr lang="en-US" sz="2400" dirty="0"/>
          </a:p>
        </p:txBody>
      </p:sp>
      <p:sp>
        <p:nvSpPr>
          <p:cNvPr id="4" name="Content Placeholder 3"/>
          <p:cNvSpPr>
            <a:spLocks noGrp="1"/>
          </p:cNvSpPr>
          <p:nvPr>
            <p:ph sz="quarter" idx="1"/>
          </p:nvPr>
        </p:nvSpPr>
        <p:spPr/>
        <p:txBody>
          <a:bodyPr/>
          <a:lstStyle/>
          <a:p>
            <a:r>
              <a:rPr lang="en-US" dirty="0"/>
              <a:t>If the word “only” is underlined or an explanation mark is added, the tone becomes more </a:t>
            </a:r>
            <a:r>
              <a:rPr lang="en-US" dirty="0" smtClean="0"/>
              <a:t>emphatic.</a:t>
            </a:r>
          </a:p>
          <a:p>
            <a:r>
              <a:rPr lang="en-US" dirty="0" smtClean="0"/>
              <a:t>If such a small alteration can affect the perceived tone of a simple parking sign, imagine how important an author’s choices are in determining the tone he conveys to a reader.</a:t>
            </a:r>
          </a:p>
          <a:p>
            <a:endParaRPr lang="en-US" dirty="0"/>
          </a:p>
        </p:txBody>
      </p:sp>
    </p:spTree>
    <p:extLst>
      <p:ext uri="{BB962C8B-B14F-4D97-AF65-F5344CB8AC3E}">
        <p14:creationId xmlns:p14="http://schemas.microsoft.com/office/powerpoint/2010/main" val="3882254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lstStyle/>
          <a:p>
            <a:r>
              <a:rPr lang="en-US" dirty="0" smtClean="0"/>
              <a:t>How do I  actually analyze tone?</a:t>
            </a:r>
            <a:endParaRPr lang="en-US" dirty="0"/>
          </a:p>
        </p:txBody>
      </p:sp>
      <p:sp>
        <p:nvSpPr>
          <p:cNvPr id="4" name="Content Placeholder 3"/>
          <p:cNvSpPr>
            <a:spLocks noGrp="1"/>
          </p:cNvSpPr>
          <p:nvPr>
            <p:ph sz="quarter" idx="1"/>
          </p:nvPr>
        </p:nvSpPr>
        <p:spPr/>
        <p:txBody>
          <a:bodyPr/>
          <a:lstStyle/>
          <a:p>
            <a:pPr marL="0" indent="0">
              <a:buNone/>
            </a:pPr>
            <a:r>
              <a:rPr lang="en-US" sz="3200" dirty="0" smtClean="0"/>
              <a:t>Tips to help you analyze tone:</a:t>
            </a:r>
          </a:p>
          <a:p>
            <a:r>
              <a:rPr lang="en-US" dirty="0" smtClean="0"/>
              <a:t>Begin by highlighting important sounding words or words which seem to evoke a response or add to the overall effect.</a:t>
            </a:r>
          </a:p>
          <a:p>
            <a:r>
              <a:rPr lang="en-US" dirty="0" smtClean="0"/>
              <a:t>After reading – look back at the highlighted words – often, these reveal the tone.</a:t>
            </a:r>
          </a:p>
          <a:p>
            <a:endParaRPr lang="en-US" dirty="0"/>
          </a:p>
        </p:txBody>
      </p:sp>
    </p:spTree>
    <p:extLst>
      <p:ext uri="{BB962C8B-B14F-4D97-AF65-F5344CB8AC3E}">
        <p14:creationId xmlns:p14="http://schemas.microsoft.com/office/powerpoint/2010/main" val="2339603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Elements of Voice:  Tone</a:t>
            </a:r>
            <a:endParaRPr lang="en-US" dirty="0"/>
          </a:p>
        </p:txBody>
      </p:sp>
      <p:sp>
        <p:nvSpPr>
          <p:cNvPr id="3" name="Text Placeholder 2"/>
          <p:cNvSpPr>
            <a:spLocks noGrp="1"/>
          </p:cNvSpPr>
          <p:nvPr>
            <p:ph type="body" idx="2"/>
          </p:nvPr>
        </p:nvSpPr>
        <p:spPr/>
        <p:txBody>
          <a:bodyPr>
            <a:normAutofit/>
          </a:bodyPr>
          <a:lstStyle/>
          <a:p>
            <a:pPr algn="ctr"/>
            <a:r>
              <a:rPr lang="en-US" sz="2000" dirty="0" smtClean="0"/>
              <a:t>Recognizing Tone</a:t>
            </a:r>
            <a:endParaRPr lang="en-US" sz="2000" dirty="0"/>
          </a:p>
        </p:txBody>
      </p:sp>
      <p:sp>
        <p:nvSpPr>
          <p:cNvPr id="4" name="Content Placeholder 3"/>
          <p:cNvSpPr>
            <a:spLocks noGrp="1"/>
          </p:cNvSpPr>
          <p:nvPr>
            <p:ph sz="quarter" idx="1"/>
          </p:nvPr>
        </p:nvSpPr>
        <p:spPr>
          <a:xfrm>
            <a:off x="2209800" y="1752600"/>
            <a:ext cx="6781800" cy="4419600"/>
          </a:xfrm>
        </p:spPr>
        <p:txBody>
          <a:bodyPr>
            <a:normAutofit fontScale="92500"/>
          </a:bodyPr>
          <a:lstStyle/>
          <a:p>
            <a:endParaRPr lang="en-US" dirty="0" smtClean="0"/>
          </a:p>
          <a:p>
            <a:pPr marL="0" indent="0">
              <a:buNone/>
            </a:pPr>
            <a:r>
              <a:rPr lang="en-US" sz="3200" dirty="0" smtClean="0"/>
              <a:t>Work </a:t>
            </a:r>
            <a:r>
              <a:rPr lang="en-US" sz="3200" dirty="0" smtClean="0"/>
              <a:t>through</a:t>
            </a:r>
            <a:r>
              <a:rPr lang="en-US" sz="3200" dirty="0" smtClean="0"/>
              <a:t> </a:t>
            </a:r>
            <a:r>
              <a:rPr lang="en-US" sz="3200" dirty="0" smtClean="0"/>
              <a:t>the  Recognizing Tone handout</a:t>
            </a:r>
          </a:p>
          <a:p>
            <a:pPr marL="0" indent="0" algn="ctr">
              <a:buNone/>
            </a:pPr>
            <a:r>
              <a:rPr lang="en-US" dirty="0" smtClean="0"/>
              <a:t>(from </a:t>
            </a:r>
            <a:r>
              <a:rPr lang="en-US" sz="3600" i="1" dirty="0" smtClean="0"/>
              <a:t>Collier’s</a:t>
            </a:r>
            <a:r>
              <a:rPr lang="en-US" dirty="0" smtClean="0"/>
              <a:t> </a:t>
            </a:r>
            <a:r>
              <a:rPr lang="en-US" sz="3600" dirty="0" smtClean="0"/>
              <a:t>Magazine</a:t>
            </a:r>
            <a:r>
              <a:rPr lang="en-US" dirty="0" smtClean="0"/>
              <a:t>)</a:t>
            </a:r>
          </a:p>
          <a:p>
            <a:pPr marL="0" indent="0" algn="ctr">
              <a:buNone/>
            </a:pPr>
            <a:endParaRPr lang="en-US" dirty="0" smtClean="0"/>
          </a:p>
          <a:p>
            <a:pPr marL="0" indent="0">
              <a:buNone/>
            </a:pPr>
            <a:r>
              <a:rPr lang="en-US" sz="2800" dirty="0" smtClean="0"/>
              <a:t>In the early 1950s, Senator Joseph McCarthy had claimed that various publications that criticized him were involved in Communism. Advertisers began to pull their ads from these publications</a:t>
            </a:r>
            <a:r>
              <a:rPr lang="en-US" dirty="0" smtClean="0"/>
              <a:t>: </a:t>
            </a:r>
            <a:endParaRPr lang="en-US" dirty="0"/>
          </a:p>
        </p:txBody>
      </p:sp>
    </p:spTree>
    <p:extLst>
      <p:ext uri="{BB962C8B-B14F-4D97-AF65-F5344CB8AC3E}">
        <p14:creationId xmlns:p14="http://schemas.microsoft.com/office/powerpoint/2010/main" val="295992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Elements of Voice:  Tone</a:t>
            </a:r>
            <a:endParaRPr lang="en-US" dirty="0"/>
          </a:p>
        </p:txBody>
      </p:sp>
      <p:sp>
        <p:nvSpPr>
          <p:cNvPr id="3" name="Text Placeholder 2"/>
          <p:cNvSpPr>
            <a:spLocks noGrp="1"/>
          </p:cNvSpPr>
          <p:nvPr>
            <p:ph type="body" idx="2"/>
          </p:nvPr>
        </p:nvSpPr>
        <p:spPr/>
        <p:txBody>
          <a:bodyPr>
            <a:normAutofit/>
          </a:bodyPr>
          <a:lstStyle/>
          <a:p>
            <a:pPr algn="ctr"/>
            <a:r>
              <a:rPr lang="en-US" sz="3600" dirty="0" smtClean="0"/>
              <a:t>What is Tone?</a:t>
            </a:r>
            <a:endParaRPr lang="en-US" sz="3600" dirty="0"/>
          </a:p>
        </p:txBody>
      </p:sp>
      <p:sp>
        <p:nvSpPr>
          <p:cNvPr id="4" name="Content Placeholder 3"/>
          <p:cNvSpPr>
            <a:spLocks noGrp="1"/>
          </p:cNvSpPr>
          <p:nvPr>
            <p:ph sz="quarter" idx="1"/>
          </p:nvPr>
        </p:nvSpPr>
        <p:spPr/>
        <p:txBody>
          <a:bodyPr>
            <a:normAutofit/>
          </a:bodyPr>
          <a:lstStyle/>
          <a:p>
            <a:endParaRPr lang="en-US" sz="3600" b="1" dirty="0" smtClean="0"/>
          </a:p>
          <a:p>
            <a:r>
              <a:rPr lang="en-US" sz="4000" b="1" dirty="0" smtClean="0"/>
              <a:t>Tone is the expression of the author’s or speaker’s attitude toward the subject or toward the audience.  </a:t>
            </a:r>
          </a:p>
          <a:p>
            <a:pPr marL="0" indent="0">
              <a:buNone/>
            </a:pPr>
            <a:endParaRPr lang="en-US" sz="4000" dirty="0"/>
          </a:p>
        </p:txBody>
      </p:sp>
    </p:spTree>
    <p:extLst>
      <p:ext uri="{BB962C8B-B14F-4D97-AF65-F5344CB8AC3E}">
        <p14:creationId xmlns:p14="http://schemas.microsoft.com/office/powerpoint/2010/main" val="3316227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lstStyle/>
          <a:p>
            <a:r>
              <a:rPr lang="en-US" dirty="0" smtClean="0"/>
              <a:t>How do I go about </a:t>
            </a:r>
            <a:r>
              <a:rPr lang="en-US" dirty="0" err="1" smtClean="0"/>
              <a:t>ientifying</a:t>
            </a:r>
            <a:r>
              <a:rPr lang="en-US" dirty="0" smtClean="0"/>
              <a:t> a writer’s tone?</a:t>
            </a:r>
            <a:endParaRPr lang="en-US" dirty="0"/>
          </a:p>
        </p:txBody>
      </p:sp>
      <p:sp>
        <p:nvSpPr>
          <p:cNvPr id="4" name="Content Placeholder 3"/>
          <p:cNvSpPr>
            <a:spLocks noGrp="1"/>
          </p:cNvSpPr>
          <p:nvPr>
            <p:ph sz="quarter" idx="1"/>
          </p:nvPr>
        </p:nvSpPr>
        <p:spPr/>
        <p:txBody>
          <a:bodyPr>
            <a:normAutofit fontScale="92500"/>
          </a:bodyPr>
          <a:lstStyle/>
          <a:p>
            <a:pPr marL="0" indent="0">
              <a:buNone/>
            </a:pPr>
            <a:r>
              <a:rPr lang="en-US" dirty="0" smtClean="0"/>
              <a:t>Recognizing Tone</a:t>
            </a:r>
          </a:p>
          <a:p>
            <a:r>
              <a:rPr lang="en-US" dirty="0" smtClean="0"/>
              <a:t>First, recognize the choices the author has made, particularly word choice (</a:t>
            </a:r>
            <a:r>
              <a:rPr lang="en-US" b="1" dirty="0" smtClean="0"/>
              <a:t>diction</a:t>
            </a:r>
            <a:r>
              <a:rPr lang="en-US" dirty="0" smtClean="0"/>
              <a:t>) and phrasing (</a:t>
            </a:r>
            <a:r>
              <a:rPr lang="en-US" b="1" dirty="0" smtClean="0"/>
              <a:t>syntax</a:t>
            </a:r>
            <a:r>
              <a:rPr lang="en-US" dirty="0" smtClean="0"/>
              <a:t>).</a:t>
            </a:r>
          </a:p>
          <a:p>
            <a:r>
              <a:rPr lang="en-US" dirty="0" smtClean="0"/>
              <a:t>Vivid imagery and figurative language  can also help convey the writer’s attitude.</a:t>
            </a:r>
          </a:p>
          <a:p>
            <a:r>
              <a:rPr lang="en-US" dirty="0" smtClean="0"/>
              <a:t>Be sure to pay attention to the notes on </a:t>
            </a:r>
            <a:r>
              <a:rPr lang="en-US" b="1" dirty="0" smtClean="0"/>
              <a:t>Degrees of Intensity </a:t>
            </a:r>
            <a:r>
              <a:rPr lang="en-US" dirty="0" smtClean="0"/>
              <a:t>and </a:t>
            </a:r>
            <a:r>
              <a:rPr lang="en-US" b="1" dirty="0" smtClean="0"/>
              <a:t>Complementary and Contrasting Tones</a:t>
            </a:r>
            <a:r>
              <a:rPr lang="en-US" dirty="0" smtClean="0"/>
              <a:t>.</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405807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lstStyle/>
          <a:p>
            <a:r>
              <a:rPr lang="en-US" dirty="0" smtClean="0"/>
              <a:t>How do I identify tone?</a:t>
            </a:r>
            <a:endParaRPr lang="en-US" dirty="0"/>
          </a:p>
        </p:txBody>
      </p:sp>
      <p:sp>
        <p:nvSpPr>
          <p:cNvPr id="4" name="Content Placeholder 3"/>
          <p:cNvSpPr>
            <a:spLocks noGrp="1"/>
          </p:cNvSpPr>
          <p:nvPr>
            <p:ph sz="quarter" idx="1"/>
          </p:nvPr>
        </p:nvSpPr>
        <p:spPr/>
        <p:txBody>
          <a:bodyPr/>
          <a:lstStyle/>
          <a:p>
            <a:r>
              <a:rPr lang="en-US" dirty="0" smtClean="0"/>
              <a:t>Read through the handout</a:t>
            </a:r>
            <a:endParaRPr lang="en-US" dirty="0"/>
          </a:p>
        </p:txBody>
      </p:sp>
    </p:spTree>
    <p:extLst>
      <p:ext uri="{BB962C8B-B14F-4D97-AF65-F5344CB8AC3E}">
        <p14:creationId xmlns:p14="http://schemas.microsoft.com/office/powerpoint/2010/main" val="4001719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lstStyle/>
          <a:p>
            <a:r>
              <a:rPr lang="en-US" dirty="0" smtClean="0"/>
              <a:t>Follow up </a:t>
            </a:r>
            <a:r>
              <a:rPr lang="en-US" dirty="0" err="1" smtClean="0"/>
              <a:t>repsones</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In groups of 3, discuss the following questions:</a:t>
            </a:r>
          </a:p>
          <a:p>
            <a:endParaRPr lang="en-US" dirty="0"/>
          </a:p>
          <a:p>
            <a:r>
              <a:rPr lang="en-US" dirty="0" smtClean="0"/>
              <a:t>Did you learn anything new?</a:t>
            </a:r>
          </a:p>
          <a:p>
            <a:r>
              <a:rPr lang="en-US" dirty="0" smtClean="0"/>
              <a:t>If so, how will you use that knowledge to help you determine tone?</a:t>
            </a:r>
            <a:endParaRPr lang="en-US" dirty="0"/>
          </a:p>
          <a:p>
            <a:r>
              <a:rPr lang="en-US" dirty="0" smtClean="0"/>
              <a:t>Do you have any questions or concerns that were not addressed in this practice?  If so, can your group members help give you a better understanding?</a:t>
            </a:r>
            <a:endParaRPr lang="en-US" dirty="0"/>
          </a:p>
        </p:txBody>
      </p:sp>
    </p:spTree>
    <p:extLst>
      <p:ext uri="{BB962C8B-B14F-4D97-AF65-F5344CB8AC3E}">
        <p14:creationId xmlns:p14="http://schemas.microsoft.com/office/powerpoint/2010/main" val="350072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a:t>
            </a:r>
          </a:p>
        </p:txBody>
      </p:sp>
      <p:sp>
        <p:nvSpPr>
          <p:cNvPr id="3" name="Text Placeholder 2"/>
          <p:cNvSpPr>
            <a:spLocks noGrp="1"/>
          </p:cNvSpPr>
          <p:nvPr>
            <p:ph type="body" idx="2"/>
          </p:nvPr>
        </p:nvSpPr>
        <p:spPr/>
        <p:txBody>
          <a:bodyPr/>
          <a:lstStyle/>
          <a:p>
            <a:r>
              <a:rPr lang="en-US" dirty="0" smtClean="0"/>
              <a:t>Assignment:  </a:t>
            </a:r>
            <a:endParaRPr lang="en-US" dirty="0"/>
          </a:p>
        </p:txBody>
      </p:sp>
      <p:sp>
        <p:nvSpPr>
          <p:cNvPr id="4" name="Content Placeholder 3"/>
          <p:cNvSpPr>
            <a:spLocks noGrp="1"/>
          </p:cNvSpPr>
          <p:nvPr>
            <p:ph sz="quarter" idx="1"/>
          </p:nvPr>
        </p:nvSpPr>
        <p:spPr/>
        <p:txBody>
          <a:bodyPr/>
          <a:lstStyle/>
          <a:p>
            <a:r>
              <a:rPr lang="en-US" dirty="0" smtClean="0"/>
              <a:t>For Homework for tonight, read the two excerpts from John F. Kennedy’s Inaugural Address and Louisa May Alcott’s “Death of a Soldier.”   </a:t>
            </a:r>
          </a:p>
          <a:p>
            <a:pPr marL="0" indent="0">
              <a:buNone/>
            </a:pPr>
            <a:endParaRPr lang="en-US" dirty="0"/>
          </a:p>
        </p:txBody>
      </p:sp>
    </p:spTree>
    <p:extLst>
      <p:ext uri="{BB962C8B-B14F-4D97-AF65-F5344CB8AC3E}">
        <p14:creationId xmlns:p14="http://schemas.microsoft.com/office/powerpoint/2010/main" val="1148827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a:t>
            </a:r>
            <a:r>
              <a:rPr lang="en-US" dirty="0" smtClean="0"/>
              <a:t>Tone   </a:t>
            </a:r>
            <a:endParaRPr lang="en-US" dirty="0"/>
          </a:p>
        </p:txBody>
      </p:sp>
      <p:sp>
        <p:nvSpPr>
          <p:cNvPr id="3" name="Text Placeholder 2"/>
          <p:cNvSpPr>
            <a:spLocks noGrp="1"/>
          </p:cNvSpPr>
          <p:nvPr>
            <p:ph type="body" idx="2"/>
          </p:nvPr>
        </p:nvSpPr>
        <p:spPr/>
        <p:txBody>
          <a:bodyPr/>
          <a:lstStyle/>
          <a:p>
            <a:r>
              <a:rPr lang="en-US" dirty="0" smtClean="0"/>
              <a:t>Tips for homework</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Remember to highlight words which seem important or evoke a response.  Decide which two tones these words suggest.  Then write two complementary tone words on the blanks</a:t>
            </a:r>
            <a:r>
              <a:rPr lang="en-US" dirty="0" smtClean="0"/>
              <a:t>.  Complementary tones are similar but not exactly the same.  </a:t>
            </a:r>
          </a:p>
          <a:p>
            <a:r>
              <a:rPr lang="en-US" dirty="0" smtClean="0"/>
              <a:t>After you have determined tone, write two sentences – one for each ton.  Underline the word or words that help establish this tone.  These sentences are not about the passage; they are independent thoughts.</a:t>
            </a:r>
            <a:endParaRPr lang="en-US" dirty="0"/>
          </a:p>
          <a:p>
            <a:endParaRPr lang="en-US" dirty="0"/>
          </a:p>
        </p:txBody>
      </p:sp>
    </p:spTree>
    <p:extLst>
      <p:ext uri="{BB962C8B-B14F-4D97-AF65-F5344CB8AC3E}">
        <p14:creationId xmlns:p14="http://schemas.microsoft.com/office/powerpoint/2010/main" val="1218941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endParaRPr lang="en-US" dirty="0"/>
          </a:p>
        </p:txBody>
      </p:sp>
      <p:sp>
        <p:nvSpPr>
          <p:cNvPr id="4" name="Content Placeholder 3"/>
          <p:cNvSpPr>
            <a:spLocks noGrp="1"/>
          </p:cNvSpPr>
          <p:nvPr>
            <p:ph sz="quarter" idx="1"/>
          </p:nvPr>
        </p:nvSpPr>
        <p:spPr/>
        <p:txBody>
          <a:bodyPr>
            <a:normAutofit lnSpcReduction="10000"/>
          </a:bodyPr>
          <a:lstStyle/>
          <a:p>
            <a:pPr marL="0" indent="0">
              <a:buNone/>
            </a:pPr>
            <a:r>
              <a:rPr lang="en-US" b="1" dirty="0" smtClean="0"/>
              <a:t>Writing about Tone</a:t>
            </a:r>
          </a:p>
          <a:p>
            <a:r>
              <a:rPr lang="en-US" dirty="0" smtClean="0"/>
              <a:t>Now that you have practiced recognizing and identifying an author’s tone, it’s time to move to analyzing tone.</a:t>
            </a:r>
          </a:p>
          <a:p>
            <a:r>
              <a:rPr lang="en-US" dirty="0" smtClean="0"/>
              <a:t>You will be writing analysis paragraphs in response to prompts about an author’s use of tone in a given passage.</a:t>
            </a:r>
          </a:p>
          <a:p>
            <a:r>
              <a:rPr lang="en-US" dirty="0" smtClean="0"/>
              <a:t>Later, we will write complete essays comprised of analysis paragraphs as required on the AP Language exam.  </a:t>
            </a:r>
          </a:p>
          <a:p>
            <a:pPr marL="0" indent="0">
              <a:buNone/>
            </a:pPr>
            <a:endParaRPr lang="en-US" dirty="0"/>
          </a:p>
        </p:txBody>
      </p:sp>
    </p:spTree>
    <p:extLst>
      <p:ext uri="{BB962C8B-B14F-4D97-AF65-F5344CB8AC3E}">
        <p14:creationId xmlns:p14="http://schemas.microsoft.com/office/powerpoint/2010/main" val="113917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p>
          <a:p>
            <a:r>
              <a:rPr lang="en-US" dirty="0" smtClean="0"/>
              <a:t>Here are the steps.</a:t>
            </a:r>
            <a:endParaRPr lang="en-US" dirty="0"/>
          </a:p>
        </p:txBody>
      </p:sp>
      <p:sp>
        <p:nvSpPr>
          <p:cNvPr id="4" name="Content Placeholder 3"/>
          <p:cNvSpPr>
            <a:spLocks noGrp="1"/>
          </p:cNvSpPr>
          <p:nvPr>
            <p:ph sz="quarter" idx="1"/>
          </p:nvPr>
        </p:nvSpPr>
        <p:spPr/>
        <p:txBody>
          <a:bodyPr/>
          <a:lstStyle/>
          <a:p>
            <a:r>
              <a:rPr lang="en-US" dirty="0" smtClean="0"/>
              <a:t>The first step to writing your analysis paragraph is to identify the tone(s) the author is conveying in the passage.  </a:t>
            </a:r>
          </a:p>
          <a:p>
            <a:pPr marL="0" indent="0">
              <a:buNone/>
            </a:pPr>
            <a:endParaRPr lang="en-US" dirty="0" smtClean="0"/>
          </a:p>
          <a:p>
            <a:r>
              <a:rPr lang="en-US" dirty="0" smtClean="0"/>
              <a:t>Ideally, you will identify two tones which may be either complementary or contrasting.</a:t>
            </a:r>
            <a:endParaRPr lang="en-US" dirty="0"/>
          </a:p>
        </p:txBody>
      </p:sp>
    </p:spTree>
    <p:extLst>
      <p:ext uri="{BB962C8B-B14F-4D97-AF65-F5344CB8AC3E}">
        <p14:creationId xmlns:p14="http://schemas.microsoft.com/office/powerpoint/2010/main" val="1890018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p>
          <a:p>
            <a:r>
              <a:rPr lang="en-US" dirty="0" smtClean="0"/>
              <a:t>Here are the steps.</a:t>
            </a:r>
            <a:endParaRPr lang="en-US" dirty="0"/>
          </a:p>
        </p:txBody>
      </p:sp>
      <p:sp>
        <p:nvSpPr>
          <p:cNvPr id="4" name="Content Placeholder 3"/>
          <p:cNvSpPr>
            <a:spLocks noGrp="1"/>
          </p:cNvSpPr>
          <p:nvPr>
            <p:ph sz="quarter" idx="1"/>
          </p:nvPr>
        </p:nvSpPr>
        <p:spPr/>
        <p:txBody>
          <a:bodyPr/>
          <a:lstStyle/>
          <a:p>
            <a:pPr marL="0" indent="0">
              <a:buNone/>
            </a:pPr>
            <a:r>
              <a:rPr lang="en-US" dirty="0" smtClean="0"/>
              <a:t>Writing about tone:</a:t>
            </a:r>
          </a:p>
          <a:p>
            <a:r>
              <a:rPr lang="en-US" dirty="0" smtClean="0"/>
              <a:t>Next, you will determine the author’s purpose in the passage; determine what the author wants the reader to understand.  </a:t>
            </a:r>
          </a:p>
          <a:p>
            <a:endParaRPr lang="en-US" dirty="0"/>
          </a:p>
          <a:p>
            <a:r>
              <a:rPr lang="en-US" dirty="0" smtClean="0"/>
              <a:t>These two elements – the author’s tone and the author’s purpose – will lead into your topic sentence.</a:t>
            </a:r>
            <a:endParaRPr lang="en-US" dirty="0"/>
          </a:p>
        </p:txBody>
      </p:sp>
    </p:spTree>
    <p:extLst>
      <p:ext uri="{BB962C8B-B14F-4D97-AF65-F5344CB8AC3E}">
        <p14:creationId xmlns:p14="http://schemas.microsoft.com/office/powerpoint/2010/main" val="2853176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doe I write about tone?</a:t>
            </a:r>
            <a:endParaRPr lang="en-US" dirty="0"/>
          </a:p>
        </p:txBody>
      </p:sp>
      <p:sp>
        <p:nvSpPr>
          <p:cNvPr id="4" name="Content Placeholder 3"/>
          <p:cNvSpPr>
            <a:spLocks noGrp="1"/>
          </p:cNvSpPr>
          <p:nvPr>
            <p:ph sz="quarter" idx="1"/>
          </p:nvPr>
        </p:nvSpPr>
        <p:spPr/>
        <p:txBody>
          <a:bodyPr/>
          <a:lstStyle/>
          <a:p>
            <a:pPr marL="0" indent="0">
              <a:buNone/>
            </a:pPr>
            <a:r>
              <a:rPr lang="en-US" dirty="0" smtClean="0"/>
              <a:t>Writing about tone:</a:t>
            </a:r>
          </a:p>
          <a:p>
            <a:r>
              <a:rPr lang="en-US" dirty="0" smtClean="0"/>
              <a:t>Once you have established the author’s tone and purpose, you will write your topic sentence, an assertion in response to the prompt you are given.  </a:t>
            </a:r>
          </a:p>
          <a:p>
            <a:r>
              <a:rPr lang="en-US" dirty="0" smtClean="0"/>
              <a:t>Follow this sentence with two or three major points, each of which will present an idea or example from the passage supporting your assertion.</a:t>
            </a:r>
          </a:p>
          <a:p>
            <a:endParaRPr lang="en-US" dirty="0"/>
          </a:p>
        </p:txBody>
      </p:sp>
    </p:spTree>
    <p:extLst>
      <p:ext uri="{BB962C8B-B14F-4D97-AF65-F5344CB8AC3E}">
        <p14:creationId xmlns:p14="http://schemas.microsoft.com/office/powerpoint/2010/main" val="832027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endParaRPr lang="en-US" dirty="0"/>
          </a:p>
        </p:txBody>
      </p:sp>
      <p:sp>
        <p:nvSpPr>
          <p:cNvPr id="4" name="Content Placeholder 3"/>
          <p:cNvSpPr>
            <a:spLocks noGrp="1"/>
          </p:cNvSpPr>
          <p:nvPr>
            <p:ph sz="quarter" idx="1"/>
          </p:nvPr>
        </p:nvSpPr>
        <p:spPr/>
        <p:txBody>
          <a:bodyPr/>
          <a:lstStyle/>
          <a:p>
            <a:pPr marL="0" indent="0">
              <a:buNone/>
            </a:pPr>
            <a:r>
              <a:rPr lang="en-US" dirty="0" smtClean="0"/>
              <a:t>Writing about tone:</a:t>
            </a:r>
          </a:p>
          <a:p>
            <a:r>
              <a:rPr lang="en-US" dirty="0" smtClean="0"/>
              <a:t>Each major point will then be followed by two to four elaborating sentences, which may contain quotes from the passage.</a:t>
            </a:r>
          </a:p>
          <a:p>
            <a:r>
              <a:rPr lang="en-US" dirty="0" smtClean="0"/>
              <a:t>Finally, you will write a concluding sentence that satisfactorily concludes the paragraph, stressing the paragraph’s mail idea.</a:t>
            </a:r>
            <a:endParaRPr lang="en-US" dirty="0"/>
          </a:p>
        </p:txBody>
      </p:sp>
    </p:spTree>
    <p:extLst>
      <p:ext uri="{BB962C8B-B14F-4D97-AF65-F5344CB8AC3E}">
        <p14:creationId xmlns:p14="http://schemas.microsoft.com/office/powerpoint/2010/main" val="255432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Voice:  Tone</a:t>
            </a:r>
            <a:endParaRPr lang="en-US" dirty="0"/>
          </a:p>
        </p:txBody>
      </p:sp>
      <p:sp>
        <p:nvSpPr>
          <p:cNvPr id="3" name="Text Placeholder 2"/>
          <p:cNvSpPr>
            <a:spLocks noGrp="1"/>
          </p:cNvSpPr>
          <p:nvPr>
            <p:ph type="body" idx="2"/>
          </p:nvPr>
        </p:nvSpPr>
        <p:spPr/>
        <p:txBody>
          <a:bodyPr>
            <a:normAutofit/>
          </a:bodyPr>
          <a:lstStyle/>
          <a:p>
            <a:pPr algn="ctr"/>
            <a:r>
              <a:rPr lang="en-US" sz="3600" dirty="0" smtClean="0"/>
              <a:t>What is tone?</a:t>
            </a:r>
            <a:endParaRPr lang="en-US" sz="3600" dirty="0"/>
          </a:p>
        </p:txBody>
      </p:sp>
      <p:sp>
        <p:nvSpPr>
          <p:cNvPr id="4" name="Content Placeholder 3"/>
          <p:cNvSpPr>
            <a:spLocks noGrp="1"/>
          </p:cNvSpPr>
          <p:nvPr>
            <p:ph sz="quarter" idx="1"/>
          </p:nvPr>
        </p:nvSpPr>
        <p:spPr/>
        <p:txBody>
          <a:bodyPr/>
          <a:lstStyle/>
          <a:p>
            <a:endParaRPr lang="en-US" dirty="0" smtClean="0"/>
          </a:p>
          <a:p>
            <a:endParaRPr lang="en-US" dirty="0"/>
          </a:p>
          <a:p>
            <a:r>
              <a:rPr lang="en-US" sz="3600" b="1" dirty="0" smtClean="0"/>
              <a:t>More </a:t>
            </a:r>
            <a:r>
              <a:rPr lang="en-US" sz="3600" b="1" dirty="0"/>
              <a:t>specifically, tone is the means the author’s attitude is </a:t>
            </a:r>
            <a:r>
              <a:rPr lang="en-US" sz="4000" b="1" dirty="0"/>
              <a:t>communicated</a:t>
            </a:r>
            <a:r>
              <a:rPr lang="en-US" sz="3600" b="1" dirty="0"/>
              <a:t> to his audience.  </a:t>
            </a:r>
          </a:p>
          <a:p>
            <a:endParaRPr lang="en-US" sz="3600" b="1" dirty="0"/>
          </a:p>
        </p:txBody>
      </p:sp>
    </p:spTree>
    <p:extLst>
      <p:ext uri="{BB962C8B-B14F-4D97-AF65-F5344CB8AC3E}">
        <p14:creationId xmlns:p14="http://schemas.microsoft.com/office/powerpoint/2010/main" val="2576866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endParaRPr lang="en-US" dirty="0"/>
          </a:p>
        </p:txBody>
      </p:sp>
      <p:sp>
        <p:nvSpPr>
          <p:cNvPr id="4" name="Content Placeholder 3"/>
          <p:cNvSpPr>
            <a:spLocks noGrp="1"/>
          </p:cNvSpPr>
          <p:nvPr>
            <p:ph sz="quarter" idx="1"/>
          </p:nvPr>
        </p:nvSpPr>
        <p:spPr/>
        <p:txBody>
          <a:bodyPr/>
          <a:lstStyle/>
          <a:p>
            <a:pPr marL="0" indent="0">
              <a:buNone/>
            </a:pPr>
            <a:r>
              <a:rPr lang="en-US" dirty="0" smtClean="0"/>
              <a:t>Writing about tone:  </a:t>
            </a:r>
          </a:p>
          <a:p>
            <a:r>
              <a:rPr lang="en-US" dirty="0" smtClean="0"/>
              <a:t>For the prompts we will write on during this unit, you will be asked to discuss how an author’s use of tone produces  a certain effect in a passage. </a:t>
            </a:r>
          </a:p>
          <a:p>
            <a:pPr marL="0" indent="0">
              <a:buNone/>
            </a:pPr>
            <a:r>
              <a:rPr lang="en-US" dirty="0" smtClean="0"/>
              <a:t> </a:t>
            </a:r>
          </a:p>
          <a:p>
            <a:r>
              <a:rPr lang="en-US" dirty="0" smtClean="0"/>
              <a:t>Your topic sentence and major points will relate to the author’s use of one or more tones.</a:t>
            </a:r>
          </a:p>
          <a:p>
            <a:pPr marL="0" indent="0">
              <a:buNone/>
            </a:pPr>
            <a:endParaRPr lang="en-US" dirty="0"/>
          </a:p>
        </p:txBody>
      </p:sp>
    </p:spTree>
    <p:extLst>
      <p:ext uri="{BB962C8B-B14F-4D97-AF65-F5344CB8AC3E}">
        <p14:creationId xmlns:p14="http://schemas.microsoft.com/office/powerpoint/2010/main" val="1175812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Voice:  Tone </a:t>
            </a:r>
          </a:p>
        </p:txBody>
      </p:sp>
      <p:sp>
        <p:nvSpPr>
          <p:cNvPr id="3" name="Text Placeholder 2"/>
          <p:cNvSpPr>
            <a:spLocks noGrp="1"/>
          </p:cNvSpPr>
          <p:nvPr>
            <p:ph type="body" idx="2"/>
          </p:nvPr>
        </p:nvSpPr>
        <p:spPr/>
        <p:txBody>
          <a:bodyPr/>
          <a:lstStyle/>
          <a:p>
            <a:r>
              <a:rPr lang="en-US" dirty="0" smtClean="0"/>
              <a:t>How do I write about tone?</a:t>
            </a:r>
            <a:endParaRPr lang="en-US" dirty="0"/>
          </a:p>
        </p:txBody>
      </p:sp>
      <p:sp>
        <p:nvSpPr>
          <p:cNvPr id="4" name="Content Placeholder 3"/>
          <p:cNvSpPr>
            <a:spLocks noGrp="1"/>
          </p:cNvSpPr>
          <p:nvPr>
            <p:ph sz="quarter" idx="1"/>
          </p:nvPr>
        </p:nvSpPr>
        <p:spPr/>
        <p:txBody>
          <a:bodyPr>
            <a:normAutofit lnSpcReduction="10000"/>
          </a:bodyPr>
          <a:lstStyle/>
          <a:p>
            <a:pPr marL="0" indent="0">
              <a:buNone/>
            </a:pPr>
            <a:r>
              <a:rPr lang="en-US" dirty="0" smtClean="0"/>
              <a:t>Writing about tone:</a:t>
            </a:r>
          </a:p>
          <a:p>
            <a:pPr marL="0" indent="0">
              <a:buNone/>
            </a:pPr>
            <a:endParaRPr lang="en-US" dirty="0"/>
          </a:p>
          <a:p>
            <a:r>
              <a:rPr lang="en-US" dirty="0" smtClean="0"/>
              <a:t>In your elaborations, you will provide examples of these tones and examples of how they achieve their intended effect.  </a:t>
            </a:r>
          </a:p>
          <a:p>
            <a:r>
              <a:rPr lang="en-US" dirty="0" smtClean="0"/>
              <a:t>Use the example from the handouts on</a:t>
            </a:r>
          </a:p>
          <a:p>
            <a:pPr marL="0" indent="0">
              <a:buNone/>
            </a:pPr>
            <a:r>
              <a:rPr lang="en-US" dirty="0"/>
              <a:t> </a:t>
            </a:r>
            <a:r>
              <a:rPr lang="en-US" dirty="0" smtClean="0"/>
              <a:t>   Senator Margaret Chase Smith’s </a:t>
            </a:r>
          </a:p>
          <a:p>
            <a:pPr marL="0" indent="0" algn="ctr">
              <a:buNone/>
            </a:pPr>
            <a:r>
              <a:rPr lang="en-US" dirty="0" smtClean="0"/>
              <a:t>“Declaration of Conscience”</a:t>
            </a:r>
          </a:p>
          <a:p>
            <a:endParaRPr lang="en-US" dirty="0"/>
          </a:p>
        </p:txBody>
      </p:sp>
    </p:spTree>
    <p:extLst>
      <p:ext uri="{BB962C8B-B14F-4D97-AF65-F5344CB8AC3E}">
        <p14:creationId xmlns:p14="http://schemas.microsoft.com/office/powerpoint/2010/main" val="68007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Voice:  Tone</a:t>
            </a:r>
            <a:endParaRPr lang="en-US" dirty="0"/>
          </a:p>
        </p:txBody>
      </p:sp>
      <p:sp>
        <p:nvSpPr>
          <p:cNvPr id="3" name="Text Placeholder 2"/>
          <p:cNvSpPr>
            <a:spLocks noGrp="1"/>
          </p:cNvSpPr>
          <p:nvPr>
            <p:ph type="body" idx="2"/>
          </p:nvPr>
        </p:nvSpPr>
        <p:spPr/>
        <p:txBody>
          <a:bodyPr>
            <a:normAutofit/>
          </a:bodyPr>
          <a:lstStyle/>
          <a:p>
            <a:pPr algn="ctr"/>
            <a:r>
              <a:rPr lang="en-US" sz="3600" dirty="0" smtClean="0"/>
              <a:t>How does a writer convey tone?</a:t>
            </a:r>
            <a:endParaRPr lang="en-US" sz="3600" dirty="0"/>
          </a:p>
        </p:txBody>
      </p:sp>
      <p:sp>
        <p:nvSpPr>
          <p:cNvPr id="4" name="Content Placeholder 3"/>
          <p:cNvSpPr>
            <a:spLocks noGrp="1"/>
          </p:cNvSpPr>
          <p:nvPr>
            <p:ph sz="quarter" idx="1"/>
          </p:nvPr>
        </p:nvSpPr>
        <p:spPr/>
        <p:txBody>
          <a:bodyPr>
            <a:normAutofit lnSpcReduction="10000"/>
          </a:bodyPr>
          <a:lstStyle/>
          <a:p>
            <a:pPr marL="0" indent="0" algn="ctr">
              <a:buNone/>
            </a:pPr>
            <a:r>
              <a:rPr lang="en-US" sz="4000" dirty="0" smtClean="0"/>
              <a:t>Convey Tone through these techniques: </a:t>
            </a:r>
          </a:p>
          <a:p>
            <a:r>
              <a:rPr lang="en-US" sz="4000" dirty="0" smtClean="0"/>
              <a:t> Diction</a:t>
            </a:r>
          </a:p>
          <a:p>
            <a:r>
              <a:rPr lang="en-US" sz="4000" dirty="0" smtClean="0"/>
              <a:t> Detail</a:t>
            </a:r>
          </a:p>
          <a:p>
            <a:r>
              <a:rPr lang="en-US" sz="4000" dirty="0" smtClean="0"/>
              <a:t> Imagery</a:t>
            </a:r>
          </a:p>
          <a:p>
            <a:r>
              <a:rPr lang="en-US" sz="4000" dirty="0" smtClean="0"/>
              <a:t> Figurative Language</a:t>
            </a:r>
          </a:p>
          <a:p>
            <a:r>
              <a:rPr lang="en-US" sz="4000" dirty="0" smtClean="0"/>
              <a:t> Syntax</a:t>
            </a:r>
          </a:p>
          <a:p>
            <a:endParaRPr lang="en-US" sz="4000" dirty="0"/>
          </a:p>
        </p:txBody>
      </p:sp>
    </p:spTree>
    <p:extLst>
      <p:ext uri="{BB962C8B-B14F-4D97-AF65-F5344CB8AC3E}">
        <p14:creationId xmlns:p14="http://schemas.microsoft.com/office/powerpoint/2010/main" val="176622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000" dirty="0" smtClean="0"/>
              <a:t>How is this important for the </a:t>
            </a:r>
          </a:p>
          <a:p>
            <a:pPr algn="ctr"/>
            <a:r>
              <a:rPr lang="en-US" sz="2000" dirty="0" smtClean="0"/>
              <a:t>AP English Language and Composition Exam?</a:t>
            </a:r>
            <a:endParaRPr lang="en-US" sz="2000" dirty="0"/>
          </a:p>
        </p:txBody>
      </p:sp>
      <p:sp>
        <p:nvSpPr>
          <p:cNvPr id="4" name="Content Placeholder 3"/>
          <p:cNvSpPr>
            <a:spLocks noGrp="1"/>
          </p:cNvSpPr>
          <p:nvPr>
            <p:ph sz="quarter" idx="1"/>
          </p:nvPr>
        </p:nvSpPr>
        <p:spPr/>
        <p:txBody>
          <a:bodyPr/>
          <a:lstStyle/>
          <a:p>
            <a:r>
              <a:rPr lang="en-US" sz="3200" dirty="0" smtClean="0"/>
              <a:t>On the AP Language  exam, the words “tone” and “attitude” are used almost synonymously.  </a:t>
            </a:r>
          </a:p>
          <a:p>
            <a:endParaRPr lang="en-US" sz="3200" dirty="0"/>
          </a:p>
          <a:p>
            <a:r>
              <a:rPr lang="en-US" sz="3200" dirty="0" smtClean="0"/>
              <a:t>So, consider tone and attitude as the same thing – the author or speaker’s feelings about the subject or audience</a:t>
            </a:r>
            <a:r>
              <a:rPr lang="en-US" dirty="0" smtClean="0"/>
              <a:t>.</a:t>
            </a:r>
            <a:endParaRPr lang="en-US" dirty="0"/>
          </a:p>
        </p:txBody>
      </p:sp>
    </p:spTree>
    <p:extLst>
      <p:ext uri="{BB962C8B-B14F-4D97-AF65-F5344CB8AC3E}">
        <p14:creationId xmlns:p14="http://schemas.microsoft.com/office/powerpoint/2010/main" val="216490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Voice:  Tone</a:t>
            </a:r>
            <a:endParaRPr lang="en-US" dirty="0"/>
          </a:p>
        </p:txBody>
      </p:sp>
      <p:sp>
        <p:nvSpPr>
          <p:cNvPr id="3" name="Text Placeholder 2"/>
          <p:cNvSpPr>
            <a:spLocks noGrp="1"/>
          </p:cNvSpPr>
          <p:nvPr>
            <p:ph type="body" idx="2"/>
          </p:nvPr>
        </p:nvSpPr>
        <p:spPr/>
        <p:txBody>
          <a:bodyPr/>
          <a:lstStyle/>
          <a:p>
            <a:pPr algn="ctr"/>
            <a:r>
              <a:rPr lang="en-US" dirty="0"/>
              <a:t>How is this important for the </a:t>
            </a:r>
          </a:p>
          <a:p>
            <a:pPr algn="ctr"/>
            <a:r>
              <a:rPr lang="en-US" dirty="0"/>
              <a:t>AP English Language and Composition </a:t>
            </a:r>
            <a:r>
              <a:rPr lang="en-US" dirty="0" smtClean="0"/>
              <a:t>Exam?</a:t>
            </a:r>
            <a:endParaRPr lang="en-US" dirty="0"/>
          </a:p>
        </p:txBody>
      </p:sp>
      <p:sp>
        <p:nvSpPr>
          <p:cNvPr id="4" name="Content Placeholder 3"/>
          <p:cNvSpPr>
            <a:spLocks noGrp="1"/>
          </p:cNvSpPr>
          <p:nvPr>
            <p:ph sz="quarter" idx="1"/>
          </p:nvPr>
        </p:nvSpPr>
        <p:spPr/>
        <p:txBody>
          <a:bodyPr>
            <a:noAutofit/>
          </a:bodyPr>
          <a:lstStyle/>
          <a:p>
            <a:r>
              <a:rPr lang="en-US" sz="3600" dirty="0" smtClean="0"/>
              <a:t>On the AP exam, you may be asked to identify an author’s tone and to discuss how he conveys that tone in a particular text.  </a:t>
            </a:r>
          </a:p>
          <a:p>
            <a:pPr marL="0" indent="0">
              <a:buNone/>
            </a:pPr>
            <a:endParaRPr lang="en-US" sz="3600" dirty="0" smtClean="0"/>
          </a:p>
          <a:p>
            <a:r>
              <a:rPr lang="en-US" sz="3600" dirty="0" smtClean="0"/>
              <a:t>This is a two-part task:  identify and analyze.  </a:t>
            </a:r>
            <a:endParaRPr lang="en-US" sz="3600" dirty="0"/>
          </a:p>
        </p:txBody>
      </p:sp>
    </p:spTree>
    <p:extLst>
      <p:ext uri="{BB962C8B-B14F-4D97-AF65-F5344CB8AC3E}">
        <p14:creationId xmlns:p14="http://schemas.microsoft.com/office/powerpoint/2010/main" val="1701523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Voice:  Tone</a:t>
            </a:r>
            <a:endParaRPr lang="en-US" dirty="0"/>
          </a:p>
        </p:txBody>
      </p:sp>
      <p:sp>
        <p:nvSpPr>
          <p:cNvPr id="3" name="Text Placeholder 2"/>
          <p:cNvSpPr>
            <a:spLocks noGrp="1"/>
          </p:cNvSpPr>
          <p:nvPr>
            <p:ph type="body" idx="2"/>
          </p:nvPr>
        </p:nvSpPr>
        <p:spPr/>
        <p:txBody>
          <a:bodyPr>
            <a:normAutofit/>
          </a:bodyPr>
          <a:lstStyle/>
          <a:p>
            <a:pPr algn="ctr"/>
            <a:r>
              <a:rPr lang="en-US" sz="2400" dirty="0" smtClean="0"/>
              <a:t>How do I identify and analyze tone?</a:t>
            </a:r>
            <a:endParaRPr lang="en-US" sz="2400" dirty="0"/>
          </a:p>
        </p:txBody>
      </p:sp>
      <p:sp>
        <p:nvSpPr>
          <p:cNvPr id="4" name="Content Placeholder 3"/>
          <p:cNvSpPr>
            <a:spLocks noGrp="1"/>
          </p:cNvSpPr>
          <p:nvPr>
            <p:ph sz="quarter" idx="1"/>
          </p:nvPr>
        </p:nvSpPr>
        <p:spPr/>
        <p:txBody>
          <a:bodyPr>
            <a:normAutofit/>
          </a:bodyPr>
          <a:lstStyle/>
          <a:p>
            <a:pPr marL="0" indent="0">
              <a:buNone/>
            </a:pPr>
            <a:endParaRPr lang="en-US" sz="3600" dirty="0" smtClean="0"/>
          </a:p>
          <a:p>
            <a:pPr marL="0" indent="0">
              <a:buNone/>
            </a:pPr>
            <a:r>
              <a:rPr lang="en-US" sz="3600" b="1" dirty="0" smtClean="0"/>
              <a:t>Two types of tone:  </a:t>
            </a:r>
          </a:p>
          <a:p>
            <a:r>
              <a:rPr lang="en-US" sz="3600" b="1" dirty="0" smtClean="0"/>
              <a:t>oral </a:t>
            </a:r>
          </a:p>
          <a:p>
            <a:r>
              <a:rPr lang="en-US" sz="3600" b="1" dirty="0" smtClean="0"/>
              <a:t> written</a:t>
            </a:r>
            <a:endParaRPr lang="en-US" sz="3600" b="1" dirty="0"/>
          </a:p>
        </p:txBody>
      </p:sp>
    </p:spTree>
    <p:extLst>
      <p:ext uri="{BB962C8B-B14F-4D97-AF65-F5344CB8AC3E}">
        <p14:creationId xmlns:p14="http://schemas.microsoft.com/office/powerpoint/2010/main" val="4132153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800" dirty="0" smtClean="0"/>
              <a:t>What is oral tone?</a:t>
            </a:r>
            <a:endParaRPr lang="en-US" sz="2800" dirty="0"/>
          </a:p>
        </p:txBody>
      </p:sp>
      <p:sp>
        <p:nvSpPr>
          <p:cNvPr id="4" name="Content Placeholder 3"/>
          <p:cNvSpPr>
            <a:spLocks noGrp="1"/>
          </p:cNvSpPr>
          <p:nvPr>
            <p:ph sz="quarter" idx="1"/>
          </p:nvPr>
        </p:nvSpPr>
        <p:spPr/>
        <p:txBody>
          <a:bodyPr/>
          <a:lstStyle/>
          <a:p>
            <a:r>
              <a:rPr lang="en-US" dirty="0" smtClean="0"/>
              <a:t>Every time you speak, your words convey a tone to your listener. </a:t>
            </a:r>
          </a:p>
          <a:p>
            <a:r>
              <a:rPr lang="en-US" dirty="0" smtClean="0"/>
              <a:t>Oral tone involves the way your voice sounds, not just the meaning of the words themselves.</a:t>
            </a:r>
          </a:p>
          <a:p>
            <a:r>
              <a:rPr lang="en-US" dirty="0" smtClean="0"/>
              <a:t>Facial expression, gestures, and body positions also contribute to the tone your words convey.</a:t>
            </a:r>
            <a:endParaRPr lang="en-US" dirty="0"/>
          </a:p>
        </p:txBody>
      </p:sp>
    </p:spTree>
    <p:extLst>
      <p:ext uri="{BB962C8B-B14F-4D97-AF65-F5344CB8AC3E}">
        <p14:creationId xmlns:p14="http://schemas.microsoft.com/office/powerpoint/2010/main" val="1935816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Elements of Voice:  Tone</a:t>
            </a:r>
          </a:p>
        </p:txBody>
      </p:sp>
      <p:sp>
        <p:nvSpPr>
          <p:cNvPr id="3" name="Text Placeholder 2"/>
          <p:cNvSpPr>
            <a:spLocks noGrp="1"/>
          </p:cNvSpPr>
          <p:nvPr>
            <p:ph type="body" idx="2"/>
          </p:nvPr>
        </p:nvSpPr>
        <p:spPr/>
        <p:txBody>
          <a:bodyPr>
            <a:normAutofit/>
          </a:bodyPr>
          <a:lstStyle/>
          <a:p>
            <a:pPr algn="ctr"/>
            <a:r>
              <a:rPr lang="en-US" sz="2800" dirty="0" smtClean="0"/>
              <a:t>What is Oral Tone?</a:t>
            </a:r>
            <a:endParaRPr lang="en-US" sz="2800" dirty="0"/>
          </a:p>
        </p:txBody>
      </p:sp>
      <p:sp>
        <p:nvSpPr>
          <p:cNvPr id="4" name="Content Placeholder 3"/>
          <p:cNvSpPr>
            <a:spLocks noGrp="1"/>
          </p:cNvSpPr>
          <p:nvPr>
            <p:ph sz="quarter" idx="1"/>
          </p:nvPr>
        </p:nvSpPr>
        <p:spPr/>
        <p:txBody>
          <a:bodyPr>
            <a:normAutofit lnSpcReduction="10000"/>
          </a:bodyPr>
          <a:lstStyle/>
          <a:p>
            <a:pPr marL="0" indent="0">
              <a:buNone/>
            </a:pPr>
            <a:r>
              <a:rPr lang="en-US" sz="3600" dirty="0" smtClean="0"/>
              <a:t>Consider this situation:</a:t>
            </a:r>
          </a:p>
          <a:p>
            <a:r>
              <a:rPr lang="en-US" sz="3600" dirty="0" smtClean="0"/>
              <a:t>You are frantically studying for a physics test that is crucial to your grade for the semester.  The tone your simple </a:t>
            </a:r>
            <a:r>
              <a:rPr lang="en-US" sz="3600" dirty="0" smtClean="0"/>
              <a:t>words, </a:t>
            </a:r>
            <a:r>
              <a:rPr lang="en-US" sz="3600" dirty="0" smtClean="0"/>
              <a:t>“I’ll be there in a </a:t>
            </a:r>
            <a:r>
              <a:rPr lang="en-US" sz="3600" dirty="0" smtClean="0"/>
              <a:t>minute,” </a:t>
            </a:r>
            <a:r>
              <a:rPr lang="en-US" sz="3600" dirty="0" smtClean="0"/>
              <a:t>would likely vary greatly as a response to these interruptions</a:t>
            </a:r>
            <a:r>
              <a:rPr lang="en-US" dirty="0" smtClean="0"/>
              <a:t>:</a:t>
            </a:r>
          </a:p>
          <a:p>
            <a:endParaRPr lang="en-US" dirty="0" smtClean="0"/>
          </a:p>
          <a:p>
            <a:endParaRPr lang="en-US" dirty="0"/>
          </a:p>
        </p:txBody>
      </p:sp>
    </p:spTree>
    <p:extLst>
      <p:ext uri="{BB962C8B-B14F-4D97-AF65-F5344CB8AC3E}">
        <p14:creationId xmlns:p14="http://schemas.microsoft.com/office/powerpoint/2010/main" val="331300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504</TotalTime>
  <Words>1513</Words>
  <Application>Microsoft Office PowerPoint</Application>
  <PresentationFormat>On-screen Show (4:3)</PresentationFormat>
  <Paragraphs>164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Elements of Voice:         Tone</vt:lpstr>
      <vt:lpstr>      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vt:lpstr>
      <vt:lpstr>Elements of Voice:  Tone   </vt:lpstr>
      <vt:lpstr>Elements of Voice:  Tone </vt:lpstr>
      <vt:lpstr>Elements of Voice:  Tone </vt:lpstr>
      <vt:lpstr>Elements of Voice:  Tone </vt:lpstr>
      <vt:lpstr>Elements of Voice:  Tone </vt:lpstr>
      <vt:lpstr>Elements of Voice:  Tone </vt:lpstr>
      <vt:lpstr>Elements of Voice:  Tone </vt:lpstr>
      <vt:lpstr>Elements of Voice:  Tone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Voice:         Tone</dc:title>
  <dc:creator>Adrien Alsobrook</dc:creator>
  <cp:lastModifiedBy>Adrien Alsobrook</cp:lastModifiedBy>
  <cp:revision>26</cp:revision>
  <dcterms:created xsi:type="dcterms:W3CDTF">2015-08-30T00:26:12Z</dcterms:created>
  <dcterms:modified xsi:type="dcterms:W3CDTF">2017-01-30T00:27:36Z</dcterms:modified>
</cp:coreProperties>
</file>