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3" r:id="rId6"/>
    <p:sldId id="260" r:id="rId7"/>
    <p:sldId id="262" r:id="rId8"/>
    <p:sldId id="265" r:id="rId9"/>
    <p:sldId id="261" r:id="rId10"/>
    <p:sldId id="264" r:id="rId11"/>
    <p:sldId id="277" r:id="rId12"/>
    <p:sldId id="266" r:id="rId13"/>
    <p:sldId id="267" r:id="rId14"/>
    <p:sldId id="270" r:id="rId15"/>
    <p:sldId id="268" r:id="rId16"/>
    <p:sldId id="269" r:id="rId17"/>
    <p:sldId id="271" r:id="rId18"/>
    <p:sldId id="272" r:id="rId19"/>
    <p:sldId id="274" r:id="rId20"/>
    <p:sldId id="275" r:id="rId21"/>
    <p:sldId id="276"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63" d="100"/>
          <a:sy n="63" d="100"/>
        </p:scale>
        <p:origin x="1027" y="62"/>
      </p:cViewPr>
      <p:guideLst>
        <p:guide orient="horz" pos="2160"/>
        <p:guide pos="2880"/>
      </p:guideLst>
    </p:cSldViewPr>
  </p:slideViewPr>
  <p:notesTextViewPr>
    <p:cViewPr>
      <p:scale>
        <a:sx n="1" d="1"/>
        <a:sy n="1" d="1"/>
      </p:scale>
      <p:origin x="0" y="0"/>
    </p:cViewPr>
  </p:notesTextViewPr>
  <p:sorterViewPr>
    <p:cViewPr>
      <p:scale>
        <a:sx n="100" d="100"/>
        <a:sy n="100" d="100"/>
      </p:scale>
      <p:origin x="0" y="33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F007838-FE38-4D11-AE94-8B3BBF154A5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07838-FE38-4D11-AE94-8B3BBF154A5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07838-FE38-4D11-AE94-8B3BBF154A5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07838-FE38-4D11-AE94-8B3BBF154A5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07838-FE38-4D11-AE94-8B3BBF154A5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007838-FE38-4D11-AE94-8B3BBF154A5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007838-FE38-4D11-AE94-8B3BBF154A5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007838-FE38-4D11-AE94-8B3BBF154A5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007838-FE38-4D11-AE94-8B3BBF154A5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007838-FE38-4D11-AE94-8B3BBF154A5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7C384C3-3ECE-471D-AD78-B06B6FDAB133}" type="datetimeFigureOut">
              <a:rPr lang="en-US" smtClean="0"/>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F007838-FE38-4D11-AE94-8B3BBF154A54}"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C384C3-3ECE-471D-AD78-B06B6FDAB133}" type="datetimeFigureOut">
              <a:rPr lang="en-US" smtClean="0"/>
              <a:t>8/31/2016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007838-FE38-4D11-AE94-8B3BBF154A54}"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905000"/>
          </a:xfrm>
        </p:spPr>
        <p:txBody>
          <a:bodyPr>
            <a:normAutofit/>
          </a:bodyPr>
          <a:lstStyle/>
          <a:p>
            <a:pPr algn="ctr"/>
            <a:r>
              <a:rPr lang="en-US" dirty="0"/>
              <a:t>The Art of Argument:</a:t>
            </a:r>
            <a:br>
              <a:rPr lang="en-US" dirty="0"/>
            </a:br>
            <a:r>
              <a:rPr lang="en-US" sz="3600" dirty="0"/>
              <a:t>The Toulmin Method</a:t>
            </a:r>
          </a:p>
        </p:txBody>
      </p:sp>
    </p:spTree>
    <p:extLst>
      <p:ext uri="{BB962C8B-B14F-4D97-AF65-F5344CB8AC3E}">
        <p14:creationId xmlns:p14="http://schemas.microsoft.com/office/powerpoint/2010/main" val="2997381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9144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2209800"/>
            <a:ext cx="7854696" cy="3733800"/>
          </a:xfrm>
        </p:spPr>
        <p:txBody>
          <a:bodyPr>
            <a:normAutofit/>
          </a:bodyPr>
          <a:lstStyle/>
          <a:p>
            <a:pPr marL="457200" indent="-457200" algn="l">
              <a:buFont typeface="Wingdings" panose="05000000000000000000" pitchFamily="2" charset="2"/>
              <a:buChar char="q"/>
            </a:pPr>
            <a:r>
              <a:rPr lang="en-US" dirty="0"/>
              <a:t>  Warrant:  (also referred to as a bridge)</a:t>
            </a:r>
          </a:p>
          <a:p>
            <a:pPr marL="457200" indent="-457200" algn="l">
              <a:buFont typeface="Wingdings" panose="05000000000000000000" pitchFamily="2" charset="2"/>
              <a:buChar char="q"/>
            </a:pPr>
            <a:endParaRPr lang="en-US" dirty="0"/>
          </a:p>
          <a:p>
            <a:pPr algn="l"/>
            <a:r>
              <a:rPr lang="en-US" dirty="0"/>
              <a:t>Including a well-thought-out warrant or bridge is essential to writing a good argumentative essay or paper. If you present data to your audience without explaining how it supports your thesis, your readers may not make a connection between the two, or they may draw different conclusions.</a:t>
            </a:r>
          </a:p>
        </p:txBody>
      </p:sp>
    </p:spTree>
    <p:extLst>
      <p:ext uri="{BB962C8B-B14F-4D97-AF65-F5344CB8AC3E}">
        <p14:creationId xmlns:p14="http://schemas.microsoft.com/office/powerpoint/2010/main" val="46454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8763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2209800"/>
            <a:ext cx="7854696" cy="2771336"/>
          </a:xfrm>
        </p:spPr>
        <p:txBody>
          <a:bodyPr>
            <a:normAutofit fontScale="77500" lnSpcReduction="20000"/>
          </a:bodyPr>
          <a:lstStyle/>
          <a:p>
            <a:pPr marL="457200" indent="-457200" algn="l">
              <a:buFont typeface="Wingdings" pitchFamily="2" charset="2"/>
              <a:buChar char="q"/>
            </a:pPr>
            <a:r>
              <a:rPr lang="en-US" dirty="0"/>
              <a:t>Warrant:</a:t>
            </a:r>
          </a:p>
          <a:p>
            <a:pPr algn="l"/>
            <a:endParaRPr lang="en-US" dirty="0"/>
          </a:p>
          <a:p>
            <a:pPr algn="l"/>
            <a:r>
              <a:rPr lang="en-US" dirty="0"/>
              <a:t>Stating warrants can be tricky because they can be phrased in various ways.  What you are looking for is the general principle that enables you to justify the move from a reason to a specific claim – the bridge connecting them.  </a:t>
            </a:r>
          </a:p>
          <a:p>
            <a:pPr algn="l"/>
            <a:endParaRPr lang="en-US" dirty="0"/>
          </a:p>
          <a:p>
            <a:pPr algn="l"/>
            <a:r>
              <a:rPr lang="en-US" dirty="0"/>
              <a:t>The warrant is the assumption that makes the claim seem believable.  </a:t>
            </a:r>
          </a:p>
          <a:p>
            <a:pPr algn="l"/>
            <a:r>
              <a:rPr lang="en-US" dirty="0"/>
              <a:t>It is often a value or principle that you share with your readers. </a:t>
            </a:r>
          </a:p>
        </p:txBody>
      </p:sp>
    </p:spTree>
    <p:extLst>
      <p:ext uri="{BB962C8B-B14F-4D97-AF65-F5344CB8AC3E}">
        <p14:creationId xmlns:p14="http://schemas.microsoft.com/office/powerpoint/2010/main" val="2896095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066800"/>
          </a:xfrm>
        </p:spPr>
        <p:txBody>
          <a:bodyPr/>
          <a:lstStyle/>
          <a:p>
            <a:pPr algn="ctr"/>
            <a:r>
              <a:rPr lang="en-US" dirty="0"/>
              <a:t>The Art of Argument</a:t>
            </a:r>
          </a:p>
        </p:txBody>
      </p:sp>
      <p:sp>
        <p:nvSpPr>
          <p:cNvPr id="3" name="Subtitle 2"/>
          <p:cNvSpPr>
            <a:spLocks noGrp="1"/>
          </p:cNvSpPr>
          <p:nvPr>
            <p:ph type="subTitle" idx="1"/>
          </p:nvPr>
        </p:nvSpPr>
        <p:spPr>
          <a:xfrm>
            <a:off x="533400" y="2286000"/>
            <a:ext cx="7854696" cy="4343400"/>
          </a:xfrm>
        </p:spPr>
        <p:txBody>
          <a:bodyPr>
            <a:normAutofit lnSpcReduction="10000"/>
          </a:bodyPr>
          <a:lstStyle/>
          <a:p>
            <a:pPr marL="457200" indent="-457200" algn="l">
              <a:buFont typeface="Wingdings" panose="05000000000000000000" pitchFamily="2" charset="2"/>
              <a:buChar char="q"/>
            </a:pPr>
            <a:r>
              <a:rPr lang="en-US" dirty="0"/>
              <a:t>Backing	</a:t>
            </a:r>
            <a:r>
              <a:rPr lang="en-US" b="1" dirty="0"/>
              <a:t>(also referred to as the foundation):</a:t>
            </a:r>
            <a:r>
              <a:rPr lang="en-US" dirty="0"/>
              <a:t> </a:t>
            </a:r>
          </a:p>
          <a:p>
            <a:pPr marL="457200" indent="-457200" algn="l">
              <a:buFont typeface="Wingdings" panose="05000000000000000000" pitchFamily="2" charset="2"/>
              <a:buChar char="q"/>
            </a:pPr>
            <a:endParaRPr lang="en-US" dirty="0"/>
          </a:p>
          <a:p>
            <a:pPr algn="l"/>
            <a:r>
              <a:rPr lang="en-US" dirty="0"/>
              <a:t>Backing supports the warrant.  </a:t>
            </a:r>
          </a:p>
          <a:p>
            <a:pPr algn="l"/>
            <a:r>
              <a:rPr lang="en-US" dirty="0"/>
              <a:t>	</a:t>
            </a:r>
          </a:p>
          <a:p>
            <a:pPr algn="l"/>
            <a:r>
              <a:rPr lang="en-US" dirty="0"/>
              <a:t>	If an audience already accepts the unstated assumption or warrant, then backing is unnecessary.</a:t>
            </a:r>
          </a:p>
          <a:p>
            <a:pPr algn="l"/>
            <a:r>
              <a:rPr lang="en-US" dirty="0"/>
              <a:t>If the person making the argument is unclear about the warrant, or is unfamiliar with the values and beliefs of the audience, then the writer must provide backing to support the warrant.</a:t>
            </a:r>
          </a:p>
        </p:txBody>
      </p:sp>
    </p:spTree>
    <p:extLst>
      <p:ext uri="{BB962C8B-B14F-4D97-AF65-F5344CB8AC3E}">
        <p14:creationId xmlns:p14="http://schemas.microsoft.com/office/powerpoint/2010/main" val="3269675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143000"/>
          </a:xfrm>
        </p:spPr>
        <p:txBody>
          <a:bodyPr/>
          <a:lstStyle/>
          <a:p>
            <a:pPr algn="ctr"/>
            <a:r>
              <a:rPr lang="en-US" dirty="0"/>
              <a:t>The Art of Argument</a:t>
            </a:r>
          </a:p>
        </p:txBody>
      </p:sp>
      <p:sp>
        <p:nvSpPr>
          <p:cNvPr id="3" name="Subtitle 2"/>
          <p:cNvSpPr>
            <a:spLocks noGrp="1"/>
          </p:cNvSpPr>
          <p:nvPr>
            <p:ph type="subTitle" idx="1"/>
          </p:nvPr>
        </p:nvSpPr>
        <p:spPr>
          <a:xfrm>
            <a:off x="533400" y="2286000"/>
            <a:ext cx="7854696" cy="3810000"/>
          </a:xfrm>
        </p:spPr>
        <p:txBody>
          <a:bodyPr>
            <a:normAutofit fontScale="92500" lnSpcReduction="20000"/>
          </a:bodyPr>
          <a:lstStyle/>
          <a:p>
            <a:pPr marL="457200" indent="-457200" algn="l">
              <a:buFont typeface="Wingdings" panose="05000000000000000000" pitchFamily="2" charset="2"/>
              <a:buChar char="q"/>
            </a:pPr>
            <a:r>
              <a:rPr lang="en-US" dirty="0"/>
              <a:t>Backing: </a:t>
            </a:r>
          </a:p>
          <a:p>
            <a:pPr marL="457200" indent="-457200" algn="l">
              <a:buFont typeface="Wingdings" panose="05000000000000000000" pitchFamily="2" charset="2"/>
              <a:buChar char="q"/>
            </a:pPr>
            <a:endParaRPr lang="en-US" dirty="0"/>
          </a:p>
          <a:p>
            <a:pPr algn="l"/>
            <a:r>
              <a:rPr lang="en-US" dirty="0"/>
              <a:t>	In their statement of April 12, the Alabama clergymen give backing to support the warrant </a:t>
            </a:r>
          </a:p>
          <a:p>
            <a:pPr algn="l"/>
            <a:r>
              <a:rPr lang="en-US" dirty="0"/>
              <a:t>“outsiders should not be leading local protests” by asserting that resolving these local problems requires people with “knowledge and experience of the local situation.”  </a:t>
            </a:r>
          </a:p>
          <a:p>
            <a:pPr algn="l"/>
            <a:r>
              <a:rPr lang="en-US" dirty="0"/>
              <a:t>	</a:t>
            </a:r>
          </a:p>
          <a:p>
            <a:pPr algn="l"/>
            <a:r>
              <a:rPr lang="en-US" dirty="0"/>
              <a:t>	It is to these statements that King reacts in his response.</a:t>
            </a:r>
          </a:p>
        </p:txBody>
      </p:sp>
    </p:spTree>
    <p:extLst>
      <p:ext uri="{BB962C8B-B14F-4D97-AF65-F5344CB8AC3E}">
        <p14:creationId xmlns:p14="http://schemas.microsoft.com/office/powerpoint/2010/main" val="2291002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0668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2057400"/>
            <a:ext cx="7854696" cy="4648200"/>
          </a:xfrm>
        </p:spPr>
        <p:txBody>
          <a:bodyPr>
            <a:normAutofit fontScale="85000" lnSpcReduction="20000"/>
          </a:bodyPr>
          <a:lstStyle/>
          <a:p>
            <a:endParaRPr lang="en-US" dirty="0"/>
          </a:p>
          <a:p>
            <a:pPr marL="457200" indent="-457200" algn="l">
              <a:buFont typeface="Wingdings" panose="05000000000000000000" pitchFamily="2" charset="2"/>
              <a:buChar char="q"/>
            </a:pPr>
            <a:r>
              <a:rPr lang="en-US" dirty="0"/>
              <a:t>Counter Claim</a:t>
            </a:r>
          </a:p>
          <a:p>
            <a:pPr marL="457200" indent="-457200" algn="l">
              <a:buFont typeface="Wingdings" panose="05000000000000000000" pitchFamily="2" charset="2"/>
              <a:buChar char="q"/>
            </a:pPr>
            <a:endParaRPr lang="en-US" dirty="0"/>
          </a:p>
          <a:p>
            <a:pPr algn="l"/>
            <a:r>
              <a:rPr lang="en-US" dirty="0"/>
              <a:t>	Don't avoid the opposing side of an argument. Instead, include the opposing side as a counterclaim. </a:t>
            </a:r>
          </a:p>
          <a:p>
            <a:pPr algn="l"/>
            <a:r>
              <a:rPr lang="en-US" dirty="0"/>
              <a:t>	Find out what the other side is saying and respond to it within your own argument. </a:t>
            </a:r>
          </a:p>
          <a:p>
            <a:pPr algn="l"/>
            <a:r>
              <a:rPr lang="en-US" dirty="0"/>
              <a:t>	This is important so that the audience is not swayed by weak, but unrefuted, arguments. Including counterclaims allows you to find common ground with more of your readers. </a:t>
            </a:r>
          </a:p>
          <a:p>
            <a:pPr algn="l"/>
            <a:r>
              <a:rPr lang="en-US" dirty="0"/>
              <a:t>	It also makes you look more credible because you appear to be knowledgeable about the entirety of the debate rather than just being biased or uninformed. 	</a:t>
            </a:r>
          </a:p>
          <a:p>
            <a:pPr algn="l"/>
            <a:r>
              <a:rPr lang="en-US" dirty="0"/>
              <a:t>	You may want to include several counterclaims to show that you have thoroughly researched the topic.</a:t>
            </a:r>
          </a:p>
        </p:txBody>
      </p:sp>
    </p:spTree>
    <p:extLst>
      <p:ext uri="{BB962C8B-B14F-4D97-AF65-F5344CB8AC3E}">
        <p14:creationId xmlns:p14="http://schemas.microsoft.com/office/powerpoint/2010/main" val="2540816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762000"/>
          </a:xfrm>
        </p:spPr>
        <p:txBody>
          <a:bodyPr>
            <a:normAutofit fontScale="90000"/>
          </a:bodyPr>
          <a:lstStyle/>
          <a:p>
            <a:pPr algn="ctr"/>
            <a:r>
              <a:rPr lang="en-US" dirty="0"/>
              <a:t>The  Art of Argument</a:t>
            </a:r>
          </a:p>
        </p:txBody>
      </p:sp>
      <p:sp>
        <p:nvSpPr>
          <p:cNvPr id="3" name="Subtitle 2"/>
          <p:cNvSpPr>
            <a:spLocks noGrp="1"/>
          </p:cNvSpPr>
          <p:nvPr>
            <p:ph type="subTitle" idx="1"/>
          </p:nvPr>
        </p:nvSpPr>
        <p:spPr>
          <a:xfrm>
            <a:off x="533400" y="1905000"/>
            <a:ext cx="7854696" cy="4772464"/>
          </a:xfrm>
        </p:spPr>
        <p:txBody>
          <a:bodyPr>
            <a:normAutofit/>
          </a:bodyPr>
          <a:lstStyle/>
          <a:p>
            <a:pPr marL="457200" indent="-457200" algn="l">
              <a:buFont typeface="Wingdings" panose="05000000000000000000" pitchFamily="2" charset="2"/>
              <a:buChar char="q"/>
            </a:pPr>
            <a:r>
              <a:rPr lang="en-US" dirty="0"/>
              <a:t>Counter claim:       </a:t>
            </a:r>
          </a:p>
          <a:p>
            <a:pPr algn="l"/>
            <a:r>
              <a:rPr lang="en-US" dirty="0"/>
              <a:t>	</a:t>
            </a:r>
          </a:p>
          <a:p>
            <a:pPr algn="l"/>
            <a:endParaRPr lang="en-US" dirty="0"/>
          </a:p>
          <a:p>
            <a:pPr algn="l"/>
            <a:r>
              <a:rPr lang="en-US" dirty="0"/>
              <a:t>	A claim that negates or disagrees with the thesis/claim. </a:t>
            </a:r>
          </a:p>
          <a:p>
            <a:pPr algn="l"/>
            <a:endParaRPr lang="en-US" dirty="0"/>
          </a:p>
          <a:p>
            <a:pPr algn="l"/>
            <a:r>
              <a:rPr lang="en-US" dirty="0"/>
              <a:t>	No argument is complete without anticipating the counter-arguments.  </a:t>
            </a:r>
          </a:p>
          <a:p>
            <a:pPr algn="l"/>
            <a:r>
              <a:rPr lang="en-US" dirty="0"/>
              <a:t>	</a:t>
            </a:r>
          </a:p>
          <a:p>
            <a:pPr algn="l"/>
            <a:r>
              <a:rPr lang="en-US" dirty="0"/>
              <a:t>	</a:t>
            </a:r>
          </a:p>
          <a:p>
            <a:pPr algn="l"/>
            <a:endParaRPr lang="en-US" dirty="0"/>
          </a:p>
        </p:txBody>
      </p:sp>
    </p:spTree>
    <p:extLst>
      <p:ext uri="{BB962C8B-B14F-4D97-AF65-F5344CB8AC3E}">
        <p14:creationId xmlns:p14="http://schemas.microsoft.com/office/powerpoint/2010/main" val="1695010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0668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2209800"/>
            <a:ext cx="7854696" cy="2771336"/>
          </a:xfrm>
        </p:spPr>
        <p:txBody>
          <a:bodyPr/>
          <a:lstStyle/>
          <a:p>
            <a:pPr marL="457200" indent="-457200" algn="l">
              <a:buFont typeface="Wingdings" panose="05000000000000000000" pitchFamily="2" charset="2"/>
              <a:buChar char="q"/>
            </a:pPr>
            <a:r>
              <a:rPr lang="en-US" dirty="0"/>
              <a:t>Rebuttal:  </a:t>
            </a:r>
          </a:p>
          <a:p>
            <a:pPr algn="l"/>
            <a:r>
              <a:rPr lang="en-US" dirty="0"/>
              <a:t>	Evidence that negates or disagrees with the counterclaim.</a:t>
            </a:r>
          </a:p>
          <a:p>
            <a:pPr algn="l"/>
            <a:r>
              <a:rPr lang="en-US" dirty="0"/>
              <a:t>	Rebuttal attacks the data (reasons) and grounds and/or the warrant and backing.</a:t>
            </a:r>
          </a:p>
        </p:txBody>
      </p:sp>
    </p:spTree>
    <p:extLst>
      <p:ext uri="{BB962C8B-B14F-4D97-AF65-F5344CB8AC3E}">
        <p14:creationId xmlns:p14="http://schemas.microsoft.com/office/powerpoint/2010/main" val="3912653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1430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2286000"/>
            <a:ext cx="7854696" cy="4191000"/>
          </a:xfrm>
        </p:spPr>
        <p:txBody>
          <a:bodyPr>
            <a:normAutofit/>
          </a:bodyPr>
          <a:lstStyle/>
          <a:p>
            <a:endParaRPr lang="en-US" sz="5100" b="1" dirty="0"/>
          </a:p>
          <a:p>
            <a:pPr marL="457200" indent="-457200" algn="l">
              <a:buFont typeface="Wingdings" panose="05000000000000000000" pitchFamily="2" charset="2"/>
              <a:buChar char="q"/>
            </a:pPr>
            <a:r>
              <a:rPr lang="en-US" sz="3000" b="1" dirty="0"/>
              <a:t>Let’s look at this example:</a:t>
            </a:r>
          </a:p>
          <a:p>
            <a:endParaRPr lang="en-US" b="1" dirty="0"/>
          </a:p>
          <a:p>
            <a:pPr algn="l"/>
            <a:r>
              <a:rPr lang="en-US" sz="2400" b="1" dirty="0"/>
              <a:t>Claim: </a:t>
            </a:r>
          </a:p>
          <a:p>
            <a:pPr algn="l"/>
            <a:endParaRPr lang="en-US" b="1" dirty="0"/>
          </a:p>
          <a:p>
            <a:pPr algn="l"/>
            <a:r>
              <a:rPr lang="en-US" sz="3200" dirty="0"/>
              <a:t>Hybrid cars are an effective strategy to fight pollution</a:t>
            </a:r>
            <a:r>
              <a:rPr lang="en-US" sz="3600" dirty="0"/>
              <a:t>.</a:t>
            </a:r>
          </a:p>
          <a:p>
            <a:endParaRPr lang="en-US" b="1" dirty="0"/>
          </a:p>
        </p:txBody>
      </p:sp>
    </p:spTree>
    <p:extLst>
      <p:ext uri="{BB962C8B-B14F-4D97-AF65-F5344CB8AC3E}">
        <p14:creationId xmlns:p14="http://schemas.microsoft.com/office/powerpoint/2010/main" val="382621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9144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1905000"/>
            <a:ext cx="7854696" cy="4953000"/>
          </a:xfrm>
        </p:spPr>
        <p:txBody>
          <a:bodyPr>
            <a:normAutofit lnSpcReduction="10000"/>
          </a:bodyPr>
          <a:lstStyle/>
          <a:p>
            <a:pPr marL="457200" indent="-457200" algn="l">
              <a:buFont typeface="Wingdings" panose="05000000000000000000" pitchFamily="2" charset="2"/>
              <a:buChar char="q"/>
            </a:pPr>
            <a:r>
              <a:rPr lang="en-US" dirty="0"/>
              <a:t>Example:</a:t>
            </a:r>
          </a:p>
          <a:p>
            <a:pPr algn="l"/>
            <a:endParaRPr lang="en-US" sz="1800" b="1" dirty="0"/>
          </a:p>
          <a:p>
            <a:pPr algn="l"/>
            <a:r>
              <a:rPr lang="en-US" sz="2800" b="1" dirty="0"/>
              <a:t>Data 1:</a:t>
            </a:r>
            <a:endParaRPr lang="en-US" sz="2800" dirty="0"/>
          </a:p>
          <a:p>
            <a:pPr algn="l"/>
            <a:endParaRPr lang="en-US" dirty="0"/>
          </a:p>
          <a:p>
            <a:pPr algn="l"/>
            <a:r>
              <a:rPr lang="en-US" sz="2800" dirty="0"/>
              <a:t>	Driving a private car is a typical citizen's most air polluting activity.</a:t>
            </a:r>
          </a:p>
          <a:p>
            <a:pPr algn="l"/>
            <a:endParaRPr lang="en-US" dirty="0"/>
          </a:p>
          <a:p>
            <a:pPr algn="l"/>
            <a:r>
              <a:rPr lang="en-US" b="1" dirty="0"/>
              <a:t>Warrant 1:</a:t>
            </a:r>
            <a:r>
              <a:rPr lang="en-US" dirty="0"/>
              <a:t> </a:t>
            </a:r>
          </a:p>
          <a:p>
            <a:pPr algn="l"/>
            <a:r>
              <a:rPr lang="en-US" dirty="0"/>
              <a:t>	Because cars are the largest source of private air pollution, as opposed to industry – produced air pollution, switching to hybrid cars should have an impact on fighting pollution.</a:t>
            </a:r>
          </a:p>
        </p:txBody>
      </p:sp>
    </p:spTree>
    <p:extLst>
      <p:ext uri="{BB962C8B-B14F-4D97-AF65-F5344CB8AC3E}">
        <p14:creationId xmlns:p14="http://schemas.microsoft.com/office/powerpoint/2010/main" val="204928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295400"/>
          </a:xfrm>
        </p:spPr>
        <p:txBody>
          <a:bodyPr/>
          <a:lstStyle/>
          <a:p>
            <a:pPr algn="ctr"/>
            <a:r>
              <a:rPr lang="en-US" dirty="0"/>
              <a:t>The Art of Argument</a:t>
            </a:r>
          </a:p>
        </p:txBody>
      </p:sp>
      <p:sp>
        <p:nvSpPr>
          <p:cNvPr id="3" name="Subtitle 2"/>
          <p:cNvSpPr>
            <a:spLocks noGrp="1"/>
          </p:cNvSpPr>
          <p:nvPr>
            <p:ph type="subTitle" idx="1"/>
          </p:nvPr>
        </p:nvSpPr>
        <p:spPr>
          <a:xfrm>
            <a:off x="533400" y="2438400"/>
            <a:ext cx="7854696" cy="4038600"/>
          </a:xfrm>
        </p:spPr>
        <p:txBody>
          <a:bodyPr>
            <a:normAutofit fontScale="92500" lnSpcReduction="10000"/>
          </a:bodyPr>
          <a:lstStyle/>
          <a:p>
            <a:pPr marL="457200" indent="-457200" algn="l">
              <a:buFont typeface="Wingdings" panose="05000000000000000000" pitchFamily="2" charset="2"/>
              <a:buChar char="q"/>
            </a:pPr>
            <a:r>
              <a:rPr lang="en-US" dirty="0"/>
              <a:t>Example:</a:t>
            </a:r>
          </a:p>
          <a:p>
            <a:pPr marL="457200" indent="-457200" algn="l">
              <a:buFont typeface="Wingdings" panose="05000000000000000000" pitchFamily="2" charset="2"/>
              <a:buChar char="q"/>
            </a:pPr>
            <a:endParaRPr lang="en-US" dirty="0"/>
          </a:p>
          <a:p>
            <a:pPr algn="l"/>
            <a:r>
              <a:rPr lang="en-US" b="1" dirty="0"/>
              <a:t>Data 2:</a:t>
            </a:r>
            <a:r>
              <a:rPr lang="en-US" dirty="0"/>
              <a:t> 	</a:t>
            </a:r>
          </a:p>
          <a:p>
            <a:pPr algn="l"/>
            <a:r>
              <a:rPr lang="en-US" dirty="0"/>
              <a:t>	Each vehicle produced is going to stay on the road for roughly 12 to 15 years.</a:t>
            </a:r>
          </a:p>
          <a:p>
            <a:pPr algn="l"/>
            <a:endParaRPr lang="en-US" b="1" dirty="0"/>
          </a:p>
          <a:p>
            <a:pPr algn="l"/>
            <a:r>
              <a:rPr lang="en-US" b="1" dirty="0"/>
              <a:t>Warrant 2:</a:t>
            </a:r>
            <a:r>
              <a:rPr lang="en-US" dirty="0"/>
              <a:t> </a:t>
            </a:r>
          </a:p>
          <a:p>
            <a:pPr algn="l"/>
            <a:r>
              <a:rPr lang="en-US" dirty="0"/>
              <a:t>	Cars generally have a long lifespan, meaning that a decision to switch to a hybrid car will make a long-term impact on pollution levels.</a:t>
            </a:r>
          </a:p>
          <a:p>
            <a:pPr algn="l"/>
            <a:endParaRPr lang="en-US" dirty="0"/>
          </a:p>
        </p:txBody>
      </p:sp>
    </p:spTree>
    <p:extLst>
      <p:ext uri="{BB962C8B-B14F-4D97-AF65-F5344CB8AC3E}">
        <p14:creationId xmlns:p14="http://schemas.microsoft.com/office/powerpoint/2010/main" val="12435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Art of Argument</a:t>
            </a:r>
          </a:p>
        </p:txBody>
      </p:sp>
      <p:sp>
        <p:nvSpPr>
          <p:cNvPr id="3" name="Text Placeholder 2"/>
          <p:cNvSpPr>
            <a:spLocks noGrp="1"/>
          </p:cNvSpPr>
          <p:nvPr>
            <p:ph type="body" idx="1"/>
          </p:nvPr>
        </p:nvSpPr>
        <p:spPr/>
        <p:txBody>
          <a:bodyPr>
            <a:normAutofit lnSpcReduction="10000"/>
          </a:bodyPr>
          <a:lstStyle/>
          <a:p>
            <a:endParaRPr lang="en-US" dirty="0"/>
          </a:p>
          <a:p>
            <a:endParaRPr lang="en-US" dirty="0"/>
          </a:p>
          <a:p>
            <a:r>
              <a:rPr lang="en-US" sz="2400" dirty="0"/>
              <a:t>DEFINITION:  A discourse intended to persuade an audience through reasons and evidence.</a:t>
            </a:r>
          </a:p>
        </p:txBody>
      </p:sp>
    </p:spTree>
    <p:extLst>
      <p:ext uri="{BB962C8B-B14F-4D97-AF65-F5344CB8AC3E}">
        <p14:creationId xmlns:p14="http://schemas.microsoft.com/office/powerpoint/2010/main" val="778512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762000"/>
          </a:xfrm>
        </p:spPr>
        <p:txBody>
          <a:bodyPr>
            <a:normAutofit fontScale="90000"/>
          </a:bodyPr>
          <a:lstStyle/>
          <a:p>
            <a:pPr algn="ctr"/>
            <a:r>
              <a:rPr lang="en-US" dirty="0"/>
              <a:t>The Art of Argument</a:t>
            </a:r>
          </a:p>
        </p:txBody>
      </p:sp>
      <p:sp>
        <p:nvSpPr>
          <p:cNvPr id="3" name="Subtitle 2"/>
          <p:cNvSpPr>
            <a:spLocks noGrp="1"/>
          </p:cNvSpPr>
          <p:nvPr>
            <p:ph type="subTitle" idx="1"/>
          </p:nvPr>
        </p:nvSpPr>
        <p:spPr>
          <a:xfrm>
            <a:off x="533400" y="2057400"/>
            <a:ext cx="7854696" cy="3810000"/>
          </a:xfrm>
        </p:spPr>
        <p:txBody>
          <a:bodyPr>
            <a:normAutofit fontScale="92500" lnSpcReduction="20000"/>
          </a:bodyPr>
          <a:lstStyle/>
          <a:p>
            <a:pPr marL="457200" indent="-457200" algn="l">
              <a:buFont typeface="Wingdings" panose="05000000000000000000" pitchFamily="2" charset="2"/>
              <a:buChar char="q"/>
            </a:pPr>
            <a:r>
              <a:rPr lang="en-US" dirty="0"/>
              <a:t>Example</a:t>
            </a:r>
          </a:p>
          <a:p>
            <a:pPr algn="l"/>
            <a:r>
              <a:rPr lang="en-US" b="1" dirty="0"/>
              <a:t>Data 3:</a:t>
            </a:r>
            <a:r>
              <a:rPr lang="en-US" dirty="0"/>
              <a:t> </a:t>
            </a:r>
          </a:p>
          <a:p>
            <a:pPr algn="l"/>
            <a:r>
              <a:rPr lang="en-US" dirty="0"/>
              <a:t>	Hybrid cars combine a gasoline engine with a battery-powered electric motor.</a:t>
            </a:r>
          </a:p>
          <a:p>
            <a:endParaRPr lang="en-US" b="1" dirty="0"/>
          </a:p>
          <a:p>
            <a:pPr algn="l"/>
            <a:r>
              <a:rPr lang="en-US" b="1" dirty="0"/>
              <a:t>Warrant 3:</a:t>
            </a:r>
            <a:r>
              <a:rPr lang="en-US" dirty="0"/>
              <a:t> </a:t>
            </a:r>
          </a:p>
          <a:p>
            <a:pPr algn="l"/>
            <a:r>
              <a:rPr lang="en-US" dirty="0"/>
              <a:t>	This combination of technologies means that less pollution is produced. According to ineedtoknow.org “The hybrid engine of the Prius, made by Toyota, produces 90 percent fewer harmful emissions than a comparable gasoline engine."</a:t>
            </a:r>
          </a:p>
          <a:p>
            <a:pPr algn="l"/>
            <a:endParaRPr lang="en-US" dirty="0"/>
          </a:p>
        </p:txBody>
      </p:sp>
    </p:spTree>
    <p:extLst>
      <p:ext uri="{BB962C8B-B14F-4D97-AF65-F5344CB8AC3E}">
        <p14:creationId xmlns:p14="http://schemas.microsoft.com/office/powerpoint/2010/main" val="101023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9906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2057400"/>
            <a:ext cx="7854696" cy="4191000"/>
          </a:xfrm>
        </p:spPr>
        <p:txBody>
          <a:bodyPr>
            <a:normAutofit fontScale="77500" lnSpcReduction="20000"/>
          </a:bodyPr>
          <a:lstStyle/>
          <a:p>
            <a:pPr marL="457200" indent="-457200" algn="l">
              <a:buFont typeface="Wingdings" panose="05000000000000000000" pitchFamily="2" charset="2"/>
              <a:buChar char="q"/>
            </a:pPr>
            <a:r>
              <a:rPr lang="en-US" dirty="0"/>
              <a:t>Example</a:t>
            </a:r>
          </a:p>
          <a:p>
            <a:pPr algn="l"/>
            <a:endParaRPr lang="en-US" dirty="0"/>
          </a:p>
          <a:p>
            <a:pPr algn="l"/>
            <a:r>
              <a:rPr lang="en-US" b="1" dirty="0"/>
              <a:t>Counterclaim:</a:t>
            </a:r>
            <a:r>
              <a:rPr lang="en-US" dirty="0"/>
              <a:t> </a:t>
            </a:r>
          </a:p>
          <a:p>
            <a:pPr algn="l"/>
            <a:r>
              <a:rPr lang="en-US" dirty="0"/>
              <a:t>	Instead of focusing on cars, which still encourages a culture of driving even if it cuts down on pollution, the nation should focus on building and encouraging use of mass transit systems.</a:t>
            </a:r>
          </a:p>
          <a:p>
            <a:pPr algn="l"/>
            <a:endParaRPr lang="en-US" b="1" dirty="0"/>
          </a:p>
          <a:p>
            <a:pPr algn="l"/>
            <a:r>
              <a:rPr lang="en-US" b="1" dirty="0"/>
              <a:t>Rebuttal:</a:t>
            </a:r>
          </a:p>
          <a:p>
            <a:pPr algn="l"/>
            <a:r>
              <a:rPr lang="en-US" b="1" dirty="0"/>
              <a:t>	 </a:t>
            </a:r>
            <a:r>
              <a:rPr lang="en-US" dirty="0"/>
              <a:t>While mass transit is an environmentally sound idea that should be encouraged, it is not feasible in many rural and suburban areas, or for people who must commute to work; thus hybrid cars are a better solution for much of the nation's population.</a:t>
            </a:r>
          </a:p>
          <a:p>
            <a:pPr algn="l"/>
            <a:endParaRPr lang="en-US" dirty="0"/>
          </a:p>
        </p:txBody>
      </p:sp>
    </p:spTree>
    <p:extLst>
      <p:ext uri="{BB962C8B-B14F-4D97-AF65-F5344CB8AC3E}">
        <p14:creationId xmlns:p14="http://schemas.microsoft.com/office/powerpoint/2010/main" val="3178390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838200"/>
            <a:ext cx="7772400" cy="403860"/>
          </a:xfrm>
        </p:spPr>
        <p:txBody>
          <a:bodyPr/>
          <a:lstStyle/>
          <a:p>
            <a:pPr algn="ctr"/>
            <a:r>
              <a:rPr lang="en-US" sz="2400" dirty="0"/>
              <a:t>Outline of a Toulmin Argument</a:t>
            </a:r>
          </a:p>
        </p:txBody>
      </p:sp>
      <p:sp>
        <p:nvSpPr>
          <p:cNvPr id="3" name="Text Placeholder 2"/>
          <p:cNvSpPr>
            <a:spLocks noGrp="1"/>
          </p:cNvSpPr>
          <p:nvPr>
            <p:ph type="body" idx="1"/>
          </p:nvPr>
        </p:nvSpPr>
        <p:spPr>
          <a:xfrm>
            <a:off x="530352" y="1295400"/>
            <a:ext cx="7772400" cy="4267200"/>
          </a:xfrm>
        </p:spPr>
        <p:txBody>
          <a:bodyPr>
            <a:normAutofit fontScale="85000" lnSpcReduction="20000"/>
          </a:bodyPr>
          <a:lstStyle/>
          <a:p>
            <a:pPr marL="285750" indent="-285750">
              <a:buFont typeface="Arial" pitchFamily="34" charset="0"/>
              <a:buChar char="•"/>
            </a:pPr>
            <a:r>
              <a:rPr lang="en-US" sz="1600" dirty="0"/>
              <a:t>Claim :               The federal government should ban smoking.</a:t>
            </a:r>
          </a:p>
          <a:p>
            <a:pPr marL="285750" indent="-285750">
              <a:buFont typeface="Arial" pitchFamily="34" charset="0"/>
              <a:buChar char="•"/>
            </a:pPr>
            <a:r>
              <a:rPr lang="en-US" sz="1600" dirty="0"/>
              <a:t>Qualifier:           The ban would be limited to public spaces.</a:t>
            </a:r>
          </a:p>
          <a:p>
            <a:pPr marL="285750" indent="-285750">
              <a:buFont typeface="Arial" pitchFamily="34" charset="0"/>
              <a:buChar char="•"/>
            </a:pPr>
            <a:r>
              <a:rPr lang="en-US" sz="1600" dirty="0"/>
              <a:t>Data:                   Smoking causes serious diseases in smokers.</a:t>
            </a:r>
          </a:p>
          <a:p>
            <a:r>
              <a:rPr lang="en-US" sz="1600" dirty="0"/>
              <a:t>      or reasons          Nonsmokers are endangered by secondhand smoke.</a:t>
            </a:r>
          </a:p>
          <a:p>
            <a:pPr marL="285750" indent="-285750">
              <a:buFont typeface="Arial" pitchFamily="34" charset="0"/>
              <a:buChar char="•"/>
            </a:pPr>
            <a:r>
              <a:rPr lang="en-US" sz="1600" dirty="0"/>
              <a:t>Warrants:          The Constitution promises to “promote the general welfare.”</a:t>
            </a:r>
          </a:p>
          <a:p>
            <a:r>
              <a:rPr lang="en-US" sz="1600" dirty="0"/>
              <a:t>                                 Citizens are entitled to protection from harmful actions by others.</a:t>
            </a:r>
          </a:p>
          <a:p>
            <a:pPr marL="285750" indent="-285750">
              <a:buFont typeface="Arial" pitchFamily="34" charset="0"/>
              <a:buChar char="•"/>
            </a:pPr>
            <a:r>
              <a:rPr lang="en-US" sz="1600" dirty="0"/>
              <a:t>Backing:             The U.S. is based on a political system that is supposed to serve</a:t>
            </a:r>
          </a:p>
          <a:p>
            <a:r>
              <a:rPr lang="en-US" sz="1600" dirty="0"/>
              <a:t>                                  the basic needs of its people, including their health.</a:t>
            </a:r>
          </a:p>
          <a:p>
            <a:pPr marL="285750" indent="-285750">
              <a:buFont typeface="Arial" pitchFamily="34" charset="0"/>
              <a:buChar char="•"/>
            </a:pPr>
            <a:r>
              <a:rPr lang="en-US" sz="1600" dirty="0"/>
              <a:t>Data:	              Numbers of deaths attributed to secondhand smoke</a:t>
            </a:r>
          </a:p>
          <a:p>
            <a:r>
              <a:rPr lang="en-US" sz="1600" dirty="0"/>
              <a:t>     (evidence)           Lawsuits recently won against large tobacco companies,</a:t>
            </a:r>
          </a:p>
          <a:p>
            <a:r>
              <a:rPr lang="en-US" sz="1600" dirty="0"/>
              <a:t>                                  citing the need for reparation for smoking-related health-</a:t>
            </a:r>
          </a:p>
          <a:p>
            <a:r>
              <a:rPr lang="en-US" sz="1600" dirty="0"/>
              <a:t>                                  care costs.  </a:t>
            </a:r>
          </a:p>
          <a:p>
            <a:r>
              <a:rPr lang="en-US" sz="1600" dirty="0"/>
              <a:t>                                  Examples of bans already imposed in many public places</a:t>
            </a:r>
          </a:p>
          <a:p>
            <a:r>
              <a:rPr lang="en-US" sz="1600" dirty="0"/>
              <a:t>   </a:t>
            </a:r>
          </a:p>
          <a:p>
            <a:pPr marL="285750" indent="-285750">
              <a:buFont typeface="Arial" pitchFamily="34" charset="0"/>
              <a:buChar char="•"/>
            </a:pPr>
            <a:r>
              <a:rPr lang="en-US" sz="1600" dirty="0"/>
              <a:t>Authority:           Cite the surgeon general.</a:t>
            </a:r>
          </a:p>
          <a:p>
            <a:pPr marL="285750" indent="-285750">
              <a:buFont typeface="Arial" pitchFamily="34" charset="0"/>
              <a:buChar char="•"/>
            </a:pPr>
            <a:endParaRPr lang="en-US" sz="1600" dirty="0"/>
          </a:p>
          <a:p>
            <a:pPr marL="285750" indent="-285750">
              <a:buFont typeface="Arial" pitchFamily="34" charset="0"/>
              <a:buChar char="•"/>
            </a:pPr>
            <a:r>
              <a:rPr lang="en-US" sz="1600" dirty="0"/>
              <a:t>Counterclaims:   Smokers have rights, too.</a:t>
            </a:r>
          </a:p>
          <a:p>
            <a:r>
              <a:rPr lang="en-US" sz="1600" dirty="0"/>
              <a:t>                                    Smoking laws should be left to the states.</a:t>
            </a:r>
          </a:p>
          <a:p>
            <a:r>
              <a:rPr lang="en-US" sz="1600" dirty="0"/>
              <a:t>                                    Such a ban could not be enforced.</a:t>
            </a:r>
          </a:p>
        </p:txBody>
      </p:sp>
    </p:spTree>
    <p:extLst>
      <p:ext uri="{BB962C8B-B14F-4D97-AF65-F5344CB8AC3E}">
        <p14:creationId xmlns:p14="http://schemas.microsoft.com/office/powerpoint/2010/main" val="2139808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588264"/>
          </a:xfrm>
        </p:spPr>
        <p:txBody>
          <a:bodyPr/>
          <a:lstStyle/>
          <a:p>
            <a:pPr algn="ctr"/>
            <a:r>
              <a:rPr lang="en-US" sz="2800" dirty="0"/>
              <a:t>Outline of a Toulmin Argument</a:t>
            </a:r>
          </a:p>
        </p:txBody>
      </p:sp>
      <p:sp>
        <p:nvSpPr>
          <p:cNvPr id="3" name="Text Placeholder 2"/>
          <p:cNvSpPr>
            <a:spLocks noGrp="1"/>
          </p:cNvSpPr>
          <p:nvPr>
            <p:ph type="body" idx="1"/>
          </p:nvPr>
        </p:nvSpPr>
        <p:spPr>
          <a:xfrm>
            <a:off x="530352" y="2133600"/>
            <a:ext cx="7772400" cy="2438400"/>
          </a:xfrm>
        </p:spPr>
        <p:txBody>
          <a:bodyPr/>
          <a:lstStyle/>
          <a:p>
            <a:pPr marL="342900" indent="-342900">
              <a:buFont typeface="Arial" pitchFamily="34" charset="0"/>
              <a:buChar char="•"/>
            </a:pPr>
            <a:r>
              <a:rPr lang="en-US" dirty="0"/>
              <a:t>Responses:  </a:t>
            </a:r>
          </a:p>
          <a:p>
            <a:pPr marL="1257300" lvl="2" indent="-342900">
              <a:buFont typeface="Arial" pitchFamily="34" charset="0"/>
              <a:buChar char="•"/>
            </a:pPr>
            <a:r>
              <a:rPr lang="en-US" dirty="0"/>
              <a:t>The ban applies to public places: smokers can smoke in private.</a:t>
            </a:r>
          </a:p>
          <a:p>
            <a:pPr marL="1257300" lvl="2" indent="-342900">
              <a:buFont typeface="Arial" pitchFamily="34" charset="0"/>
              <a:buChar char="•"/>
            </a:pPr>
            <a:r>
              <a:rPr lang="en-US" dirty="0"/>
              <a:t>The power of the federal government to impose other restrictions</a:t>
            </a:r>
          </a:p>
          <a:p>
            <a:pPr lvl="2" indent="0"/>
            <a:r>
              <a:rPr lang="en-US" dirty="0"/>
              <a:t>        on smoking (such as warning labels on cigarettes and bans on </a:t>
            </a:r>
          </a:p>
          <a:p>
            <a:pPr lvl="2" indent="0"/>
            <a:r>
              <a:rPr lang="en-US" dirty="0"/>
              <a:t>        cigarette advertisements on television) has survived legal challenges.</a:t>
            </a:r>
          </a:p>
          <a:p>
            <a:pPr marL="1200150" lvl="2" indent="-285750">
              <a:buFont typeface="Arial" pitchFamily="34" charset="0"/>
              <a:buChar char="•"/>
            </a:pPr>
            <a:r>
              <a:rPr lang="en-US" dirty="0"/>
              <a:t>  The experience of New York City, which has imposed such a ban, </a:t>
            </a:r>
          </a:p>
          <a:p>
            <a:pPr lvl="2" indent="0"/>
            <a:r>
              <a:rPr lang="en-US" dirty="0"/>
              <a:t>        suggests that enforcement would not be a significant problem.</a:t>
            </a:r>
          </a:p>
        </p:txBody>
      </p:sp>
    </p:spTree>
    <p:extLst>
      <p:ext uri="{BB962C8B-B14F-4D97-AF65-F5344CB8AC3E}">
        <p14:creationId xmlns:p14="http://schemas.microsoft.com/office/powerpoint/2010/main" val="21695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Art of Argument</a:t>
            </a:r>
          </a:p>
        </p:txBody>
      </p:sp>
      <p:sp>
        <p:nvSpPr>
          <p:cNvPr id="3" name="Text Placeholder 2"/>
          <p:cNvSpPr>
            <a:spLocks noGrp="1"/>
          </p:cNvSpPr>
          <p:nvPr>
            <p:ph type="body" idx="1"/>
          </p:nvPr>
        </p:nvSpPr>
        <p:spPr>
          <a:xfrm>
            <a:off x="530352" y="2704664"/>
            <a:ext cx="7772400" cy="3162736"/>
          </a:xfrm>
        </p:spPr>
        <p:txBody>
          <a:bodyPr>
            <a:normAutofit fontScale="77500" lnSpcReduction="20000"/>
          </a:bodyPr>
          <a:lstStyle/>
          <a:p>
            <a:endParaRPr lang="en-US" dirty="0"/>
          </a:p>
          <a:p>
            <a:r>
              <a:rPr lang="en-US" sz="2800" dirty="0"/>
              <a:t>Informal Logic:  The Toulmin Method</a:t>
            </a:r>
          </a:p>
          <a:p>
            <a:endParaRPr lang="en-US" sz="2800" dirty="0"/>
          </a:p>
          <a:p>
            <a:r>
              <a:rPr lang="en-US" sz="2800" dirty="0"/>
              <a:t>Background:  </a:t>
            </a:r>
          </a:p>
          <a:p>
            <a:r>
              <a:rPr lang="en-US" sz="2800" dirty="0"/>
              <a:t>In 1958, Stephen Toulmin published </a:t>
            </a:r>
            <a:r>
              <a:rPr lang="en-US" sz="2800" i="1" dirty="0"/>
              <a:t>The Uses of Argument,  </a:t>
            </a:r>
            <a:r>
              <a:rPr lang="en-US" sz="2800" dirty="0"/>
              <a:t>which has greatly influenced the study of analyzing and making arguments.   His scheme was developed for use in courtrooms as a practical tool for persuading judges and juries. The model does not attempt to prove, but it gives good reasons  and persuasive arguments.</a:t>
            </a:r>
          </a:p>
          <a:p>
            <a:endParaRPr lang="en-US" sz="28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173620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1066800"/>
          </a:xfrm>
        </p:spPr>
        <p:txBody>
          <a:bodyPr/>
          <a:lstStyle/>
          <a:p>
            <a:pPr algn="ctr"/>
            <a:r>
              <a:rPr lang="en-US" dirty="0"/>
              <a:t>The Art of Argument </a:t>
            </a:r>
          </a:p>
        </p:txBody>
      </p:sp>
      <p:sp>
        <p:nvSpPr>
          <p:cNvPr id="3" name="Subtitle 2"/>
          <p:cNvSpPr>
            <a:spLocks noGrp="1"/>
          </p:cNvSpPr>
          <p:nvPr>
            <p:ph type="subTitle" idx="1"/>
          </p:nvPr>
        </p:nvSpPr>
        <p:spPr>
          <a:xfrm>
            <a:off x="533400" y="1752600"/>
            <a:ext cx="7854696" cy="4419600"/>
          </a:xfrm>
        </p:spPr>
        <p:txBody>
          <a:bodyPr>
            <a:noAutofit/>
          </a:bodyPr>
          <a:lstStyle/>
          <a:p>
            <a:pPr algn="l"/>
            <a:r>
              <a:rPr lang="en-US" sz="2400" dirty="0">
                <a:solidFill>
                  <a:schemeClr val="accent2"/>
                </a:solidFill>
              </a:rPr>
              <a:t>In the </a:t>
            </a:r>
            <a:r>
              <a:rPr lang="en-US" sz="2400" dirty="0"/>
              <a:t>Toulmin</a:t>
            </a:r>
            <a:r>
              <a:rPr lang="en-US" sz="2400" dirty="0">
                <a:solidFill>
                  <a:schemeClr val="accent2"/>
                </a:solidFill>
              </a:rPr>
              <a:t> scheme, there are reasonable arguments on either side. </a:t>
            </a:r>
          </a:p>
          <a:p>
            <a:pPr algn="l"/>
            <a:r>
              <a:rPr lang="en-US" sz="2400" dirty="0">
                <a:solidFill>
                  <a:schemeClr val="accent2"/>
                </a:solidFill>
              </a:rPr>
              <a:t>The model consists of the following:</a:t>
            </a:r>
          </a:p>
          <a:p>
            <a:pPr algn="l"/>
            <a:endParaRPr lang="en-US" sz="2400" dirty="0">
              <a:solidFill>
                <a:schemeClr val="accent2"/>
              </a:solidFill>
            </a:endParaRPr>
          </a:p>
          <a:p>
            <a:pPr marL="457200" indent="-457200" algn="l">
              <a:buFont typeface="Wingdings" panose="05000000000000000000" pitchFamily="2" charset="2"/>
              <a:buChar char="q"/>
            </a:pPr>
            <a:r>
              <a:rPr lang="en-US" sz="2300" dirty="0">
                <a:solidFill>
                  <a:schemeClr val="accent2"/>
                </a:solidFill>
              </a:rPr>
              <a:t>Claim     (also known as thesis or premise)</a:t>
            </a:r>
          </a:p>
          <a:p>
            <a:pPr marL="457200" indent="-457200" algn="l">
              <a:buFont typeface="Wingdings" panose="05000000000000000000" pitchFamily="2" charset="2"/>
              <a:buChar char="q"/>
            </a:pPr>
            <a:r>
              <a:rPr lang="en-US" sz="2300" dirty="0">
                <a:solidFill>
                  <a:schemeClr val="accent2"/>
                </a:solidFill>
              </a:rPr>
              <a:t>Data       (also known as facts or reasons) </a:t>
            </a:r>
          </a:p>
          <a:p>
            <a:pPr marL="457200" indent="-457200" algn="l">
              <a:buFont typeface="Wingdings" panose="05000000000000000000" pitchFamily="2" charset="2"/>
              <a:buChar char="q"/>
            </a:pPr>
            <a:r>
              <a:rPr lang="en-US" sz="2300" dirty="0">
                <a:solidFill>
                  <a:schemeClr val="accent2"/>
                </a:solidFill>
              </a:rPr>
              <a:t>Warrant  (also know as bridge)</a:t>
            </a:r>
          </a:p>
          <a:p>
            <a:pPr marL="457200" indent="-457200" algn="l">
              <a:buFont typeface="Wingdings" panose="05000000000000000000" pitchFamily="2" charset="2"/>
              <a:buChar char="q"/>
            </a:pPr>
            <a:r>
              <a:rPr lang="en-US" sz="2300" dirty="0">
                <a:solidFill>
                  <a:schemeClr val="accent2"/>
                </a:solidFill>
              </a:rPr>
              <a:t>Grounds (also known as evidence)</a:t>
            </a:r>
          </a:p>
          <a:p>
            <a:pPr marL="457200" indent="-457200" algn="l">
              <a:buFont typeface="Wingdings" panose="05000000000000000000" pitchFamily="2" charset="2"/>
              <a:buChar char="q"/>
            </a:pPr>
            <a:r>
              <a:rPr lang="en-US" sz="2300" dirty="0">
                <a:solidFill>
                  <a:schemeClr val="accent2"/>
                </a:solidFill>
              </a:rPr>
              <a:t>Backing  (also known as foundation)</a:t>
            </a:r>
          </a:p>
          <a:p>
            <a:pPr marL="457200" indent="-457200" algn="l">
              <a:buFont typeface="Wingdings" panose="05000000000000000000" pitchFamily="2" charset="2"/>
              <a:buChar char="q"/>
            </a:pPr>
            <a:r>
              <a:rPr lang="en-US" sz="2300" dirty="0">
                <a:solidFill>
                  <a:schemeClr val="accent2"/>
                </a:solidFill>
              </a:rPr>
              <a:t>Counter Claim</a:t>
            </a:r>
          </a:p>
          <a:p>
            <a:pPr marL="457200" indent="-457200" algn="l">
              <a:buFont typeface="Wingdings" panose="05000000000000000000" pitchFamily="2" charset="2"/>
              <a:buChar char="q"/>
            </a:pPr>
            <a:r>
              <a:rPr lang="en-US" sz="2300" dirty="0">
                <a:solidFill>
                  <a:schemeClr val="accent2"/>
                </a:solidFill>
              </a:rPr>
              <a:t>Conditions of rebuttal</a:t>
            </a:r>
          </a:p>
          <a:p>
            <a:pPr marL="457200" indent="-457200" algn="l">
              <a:buFont typeface="Wingdings" panose="05000000000000000000" pitchFamily="2" charset="2"/>
              <a:buChar char="q"/>
            </a:pPr>
            <a:r>
              <a:rPr lang="en-US" sz="2300" dirty="0">
                <a:solidFill>
                  <a:schemeClr val="accent2"/>
                </a:solidFill>
              </a:rPr>
              <a:t>Qualifier</a:t>
            </a:r>
          </a:p>
          <a:p>
            <a:pPr algn="l"/>
            <a:endParaRPr lang="en-US" sz="2400" dirty="0">
              <a:solidFill>
                <a:schemeClr val="accent2"/>
              </a:solidFill>
            </a:endParaRPr>
          </a:p>
          <a:p>
            <a:pPr marL="457200" indent="-457200" algn="l">
              <a:buFont typeface="Wingdings" panose="05000000000000000000" pitchFamily="2" charset="2"/>
              <a:buChar char="q"/>
            </a:pPr>
            <a:endParaRPr lang="en-US" sz="2400" dirty="0">
              <a:solidFill>
                <a:schemeClr val="accent2"/>
              </a:solidFill>
            </a:endParaRPr>
          </a:p>
          <a:p>
            <a:pPr algn="l"/>
            <a:endParaRPr lang="en-US" sz="2400" dirty="0">
              <a:solidFill>
                <a:schemeClr val="accent2"/>
              </a:solidFill>
            </a:endParaRPr>
          </a:p>
          <a:p>
            <a:pPr algn="l"/>
            <a:endParaRPr lang="en-US" sz="2400" dirty="0">
              <a:solidFill>
                <a:srgbClr val="00B0F0"/>
              </a:solidFill>
            </a:endParaRPr>
          </a:p>
        </p:txBody>
      </p:sp>
    </p:spTree>
    <p:extLst>
      <p:ext uri="{BB962C8B-B14F-4D97-AF65-F5344CB8AC3E}">
        <p14:creationId xmlns:p14="http://schemas.microsoft.com/office/powerpoint/2010/main" val="257322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045464"/>
          </a:xfrm>
        </p:spPr>
        <p:txBody>
          <a:bodyPr/>
          <a:lstStyle/>
          <a:p>
            <a:pPr algn="ctr"/>
            <a:r>
              <a:rPr lang="en-US" dirty="0"/>
              <a:t>The Art of Argument</a:t>
            </a:r>
          </a:p>
        </p:txBody>
      </p:sp>
      <p:sp>
        <p:nvSpPr>
          <p:cNvPr id="3" name="Text Placeholder 2"/>
          <p:cNvSpPr>
            <a:spLocks noGrp="1"/>
          </p:cNvSpPr>
          <p:nvPr>
            <p:ph type="body" idx="1"/>
          </p:nvPr>
        </p:nvSpPr>
        <p:spPr>
          <a:xfrm>
            <a:off x="530352" y="2704664"/>
            <a:ext cx="7772400" cy="3162736"/>
          </a:xfrm>
        </p:spPr>
        <p:txBody>
          <a:bodyPr>
            <a:normAutofit/>
          </a:bodyPr>
          <a:lstStyle/>
          <a:p>
            <a:r>
              <a:rPr lang="en-US" dirty="0"/>
              <a:t>In the Toulmin scheme of argument, an enthymeme provides the claim, the data (facts or reasons) , and the warrant.  </a:t>
            </a:r>
          </a:p>
          <a:p>
            <a:endParaRPr lang="en-US" dirty="0"/>
          </a:p>
          <a:p>
            <a:r>
              <a:rPr lang="en-US" dirty="0"/>
              <a:t>In analyzing MLK’s “Letter from a Birmingham Jail,”  one of the local clergymen’s objections to King’s involvement is restated </a:t>
            </a:r>
          </a:p>
          <a:p>
            <a:r>
              <a:rPr lang="en-US" dirty="0"/>
              <a:t>In the following enthymeme:  </a:t>
            </a:r>
          </a:p>
          <a:p>
            <a:endParaRPr lang="en-US" dirty="0"/>
          </a:p>
          <a:p>
            <a:r>
              <a:rPr lang="en-US" sz="2000" i="1" dirty="0"/>
              <a:t>MLK should not be leading local protests because he is an outsider.</a:t>
            </a:r>
          </a:p>
          <a:p>
            <a:endParaRPr lang="en-US" dirty="0"/>
          </a:p>
        </p:txBody>
      </p:sp>
    </p:spTree>
    <p:extLst>
      <p:ext uri="{BB962C8B-B14F-4D97-AF65-F5344CB8AC3E}">
        <p14:creationId xmlns:p14="http://schemas.microsoft.com/office/powerpoint/2010/main" val="144501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609600"/>
          </a:xfrm>
        </p:spPr>
        <p:txBody>
          <a:bodyPr>
            <a:normAutofit fontScale="90000"/>
          </a:bodyPr>
          <a:lstStyle/>
          <a:p>
            <a:pPr algn="ctr"/>
            <a:r>
              <a:rPr lang="en-US" dirty="0"/>
              <a:t>The Art of Argument</a:t>
            </a:r>
          </a:p>
        </p:txBody>
      </p:sp>
      <p:sp>
        <p:nvSpPr>
          <p:cNvPr id="3" name="Subtitle 2"/>
          <p:cNvSpPr>
            <a:spLocks noGrp="1"/>
          </p:cNvSpPr>
          <p:nvPr>
            <p:ph type="subTitle" idx="1"/>
          </p:nvPr>
        </p:nvSpPr>
        <p:spPr>
          <a:xfrm>
            <a:off x="533400" y="2514600"/>
            <a:ext cx="7854696" cy="3886200"/>
          </a:xfrm>
        </p:spPr>
        <p:txBody>
          <a:bodyPr>
            <a:normAutofit fontScale="92500" lnSpcReduction="20000"/>
          </a:bodyPr>
          <a:lstStyle/>
          <a:p>
            <a:pPr algn="l"/>
            <a:r>
              <a:rPr lang="en-US" sz="3300" dirty="0"/>
              <a:t>The Toulmin Method:</a:t>
            </a:r>
          </a:p>
          <a:p>
            <a:pPr algn="l"/>
            <a:endParaRPr lang="en-US" sz="3300" dirty="0"/>
          </a:p>
          <a:p>
            <a:pPr marL="457200" indent="-457200" algn="l">
              <a:buFont typeface="Wingdings" panose="05000000000000000000" pitchFamily="2" charset="2"/>
              <a:buChar char="q"/>
            </a:pPr>
            <a:r>
              <a:rPr lang="en-US" dirty="0"/>
              <a:t>Claim:  </a:t>
            </a:r>
          </a:p>
          <a:p>
            <a:pPr algn="l"/>
            <a:r>
              <a:rPr lang="en-US" dirty="0"/>
              <a:t>	the overall thesis the writer will argue.</a:t>
            </a:r>
          </a:p>
          <a:p>
            <a:pPr algn="l"/>
            <a:r>
              <a:rPr lang="en-US" dirty="0"/>
              <a:t>            must be arguable.  </a:t>
            </a:r>
          </a:p>
          <a:p>
            <a:pPr algn="l"/>
            <a:r>
              <a:rPr lang="en-US" dirty="0"/>
              <a:t>            present an issue on that reasonable people</a:t>
            </a:r>
          </a:p>
          <a:p>
            <a:pPr algn="l"/>
            <a:r>
              <a:rPr lang="en-US" dirty="0"/>
              <a:t>            might disagree with. </a:t>
            </a:r>
          </a:p>
          <a:p>
            <a:pPr algn="l"/>
            <a:endParaRPr lang="en-US" dirty="0"/>
          </a:p>
          <a:p>
            <a:pPr algn="l"/>
            <a:r>
              <a:rPr lang="en-US" dirty="0"/>
              <a:t>	Example:  Martin Luther King, Jr. should not</a:t>
            </a:r>
          </a:p>
          <a:p>
            <a:pPr algn="l"/>
            <a:r>
              <a:rPr lang="en-US" dirty="0"/>
              <a:t>                             be leading local protests.</a:t>
            </a:r>
          </a:p>
        </p:txBody>
      </p:sp>
    </p:spTree>
    <p:extLst>
      <p:ext uri="{BB962C8B-B14F-4D97-AF65-F5344CB8AC3E}">
        <p14:creationId xmlns:p14="http://schemas.microsoft.com/office/powerpoint/2010/main" val="231394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990600"/>
          </a:xfrm>
        </p:spPr>
        <p:txBody>
          <a:bodyPr>
            <a:normAutofit/>
          </a:bodyPr>
          <a:lstStyle/>
          <a:p>
            <a:pPr algn="ctr"/>
            <a:r>
              <a:rPr lang="en-US" dirty="0"/>
              <a:t>The Art of Argument</a:t>
            </a:r>
          </a:p>
        </p:txBody>
      </p:sp>
      <p:sp>
        <p:nvSpPr>
          <p:cNvPr id="3" name="Subtitle 2"/>
          <p:cNvSpPr>
            <a:spLocks noGrp="1"/>
          </p:cNvSpPr>
          <p:nvPr>
            <p:ph type="subTitle" idx="1"/>
          </p:nvPr>
        </p:nvSpPr>
        <p:spPr>
          <a:xfrm>
            <a:off x="457200" y="1981200"/>
            <a:ext cx="7854696" cy="3152336"/>
          </a:xfrm>
        </p:spPr>
        <p:txBody>
          <a:bodyPr>
            <a:normAutofit fontScale="25000" lnSpcReduction="20000"/>
          </a:bodyPr>
          <a:lstStyle/>
          <a:p>
            <a:pPr algn="l"/>
            <a:endParaRPr lang="en-US" sz="2800" dirty="0"/>
          </a:p>
          <a:p>
            <a:pPr marL="1143000" indent="-1143000" algn="l">
              <a:buFont typeface="Wingdings" panose="05000000000000000000" pitchFamily="2" charset="2"/>
              <a:buChar char="q"/>
            </a:pPr>
            <a:r>
              <a:rPr lang="en-US" sz="12800" dirty="0"/>
              <a:t>Data (Grounds/Reasons/Evidence):  </a:t>
            </a:r>
          </a:p>
          <a:p>
            <a:pPr algn="l"/>
            <a:endParaRPr lang="en-US" sz="2800" dirty="0"/>
          </a:p>
          <a:p>
            <a:pPr algn="l"/>
            <a:endParaRPr lang="en-US" sz="7400" dirty="0"/>
          </a:p>
          <a:p>
            <a:pPr algn="l"/>
            <a:r>
              <a:rPr lang="en-US" sz="9600" dirty="0"/>
              <a:t>Supports the claims.  </a:t>
            </a:r>
          </a:p>
          <a:p>
            <a:pPr algn="l"/>
            <a:r>
              <a:rPr lang="en-US" sz="9600" dirty="0"/>
              <a:t>An individual claim may have many supporting reasons for an argument.</a:t>
            </a:r>
          </a:p>
          <a:p>
            <a:pPr algn="l"/>
            <a:endParaRPr lang="en-US" sz="9600" dirty="0"/>
          </a:p>
          <a:p>
            <a:pPr algn="l"/>
            <a:r>
              <a:rPr lang="en-US" sz="9600" dirty="0"/>
              <a:t>Data is the basis of real persuasion and is made up of hard facts, plus the reasoning behind the claim</a:t>
            </a:r>
          </a:p>
          <a:p>
            <a:pPr algn="l"/>
            <a:endParaRPr lang="en-US" sz="9600" dirty="0"/>
          </a:p>
          <a:p>
            <a:pPr algn="l"/>
            <a:r>
              <a:rPr lang="en-US" sz="9600" dirty="0"/>
              <a:t>In the previous claim, the stated reason is…</a:t>
            </a:r>
          </a:p>
          <a:p>
            <a:pPr algn="ctr"/>
            <a:r>
              <a:rPr lang="en-US" sz="7400" dirty="0"/>
              <a:t>	</a:t>
            </a:r>
          </a:p>
          <a:p>
            <a:pPr algn="ctr"/>
            <a:r>
              <a:rPr lang="en-US" sz="9600" i="1" dirty="0"/>
              <a:t>because he is an outsider.</a:t>
            </a:r>
          </a:p>
        </p:txBody>
      </p:sp>
    </p:spTree>
    <p:extLst>
      <p:ext uri="{BB962C8B-B14F-4D97-AF65-F5344CB8AC3E}">
        <p14:creationId xmlns:p14="http://schemas.microsoft.com/office/powerpoint/2010/main" val="3759392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9144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2286000"/>
            <a:ext cx="7854696" cy="4572000"/>
          </a:xfrm>
        </p:spPr>
        <p:txBody>
          <a:bodyPr>
            <a:normAutofit lnSpcReduction="10000"/>
          </a:bodyPr>
          <a:lstStyle/>
          <a:p>
            <a:pPr marL="457200" indent="-457200" algn="l">
              <a:buFont typeface="Wingdings" panose="05000000000000000000" pitchFamily="2" charset="2"/>
              <a:buChar char="q"/>
            </a:pPr>
            <a:r>
              <a:rPr lang="en-US" sz="3000" dirty="0"/>
              <a:t>Data  (Grounds/Reasons/Evidence):  </a:t>
            </a:r>
          </a:p>
          <a:p>
            <a:pPr algn="l"/>
            <a:r>
              <a:rPr lang="en-US" dirty="0"/>
              <a:t>       </a:t>
            </a:r>
          </a:p>
          <a:p>
            <a:pPr algn="l"/>
            <a:r>
              <a:rPr lang="en-US" dirty="0"/>
              <a:t>	Data provide the actual evidence in support of the claim.  </a:t>
            </a:r>
          </a:p>
          <a:p>
            <a:pPr algn="l"/>
            <a:endParaRPr lang="en-US" dirty="0"/>
          </a:p>
          <a:p>
            <a:pPr algn="l"/>
            <a:r>
              <a:rPr lang="en-US" dirty="0"/>
              <a:t>        Data include facts, citations from authorities, examples, and statistics.</a:t>
            </a:r>
          </a:p>
          <a:p>
            <a:pPr algn="l"/>
            <a:endParaRPr lang="en-US" dirty="0"/>
          </a:p>
          <a:p>
            <a:pPr algn="l"/>
            <a:r>
              <a:rPr lang="en-US" dirty="0"/>
              <a:t>        Well-stated grounds make data (reasons) more concrete for an audience.</a:t>
            </a:r>
          </a:p>
          <a:p>
            <a:pPr algn="l"/>
            <a:endParaRPr lang="en-US" dirty="0"/>
          </a:p>
        </p:txBody>
      </p:sp>
    </p:spTree>
    <p:extLst>
      <p:ext uri="{BB962C8B-B14F-4D97-AF65-F5344CB8AC3E}">
        <p14:creationId xmlns:p14="http://schemas.microsoft.com/office/powerpoint/2010/main" val="44632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1143000"/>
          </a:xfrm>
        </p:spPr>
        <p:txBody>
          <a:bodyPr>
            <a:normAutofit/>
          </a:bodyPr>
          <a:lstStyle/>
          <a:p>
            <a:pPr algn="ctr"/>
            <a:r>
              <a:rPr lang="en-US" dirty="0"/>
              <a:t>The Art of Argument</a:t>
            </a:r>
          </a:p>
        </p:txBody>
      </p:sp>
      <p:sp>
        <p:nvSpPr>
          <p:cNvPr id="3" name="Subtitle 2"/>
          <p:cNvSpPr>
            <a:spLocks noGrp="1"/>
          </p:cNvSpPr>
          <p:nvPr>
            <p:ph type="subTitle" idx="1"/>
          </p:nvPr>
        </p:nvSpPr>
        <p:spPr>
          <a:xfrm>
            <a:off x="533400" y="2438400"/>
            <a:ext cx="7854696" cy="2542736"/>
          </a:xfrm>
        </p:spPr>
        <p:txBody>
          <a:bodyPr>
            <a:normAutofit/>
          </a:bodyPr>
          <a:lstStyle/>
          <a:p>
            <a:pPr algn="l"/>
            <a:r>
              <a:rPr lang="en-US" b="1" dirty="0"/>
              <a:t>Warrant:  (also referred to as a bridge)</a:t>
            </a:r>
          </a:p>
          <a:p>
            <a:pPr algn="l"/>
            <a:endParaRPr lang="en-US" b="1" dirty="0"/>
          </a:p>
          <a:p>
            <a:pPr algn="l"/>
            <a:r>
              <a:rPr lang="en-US" dirty="0"/>
              <a:t>Explanation of why or how the data supports the claim, the underlying assumption that connects your data to your claim.</a:t>
            </a:r>
          </a:p>
          <a:p>
            <a:pPr algn="l"/>
            <a:endParaRPr lang="en-US" dirty="0"/>
          </a:p>
          <a:p>
            <a:pPr algn="l"/>
            <a:endParaRPr lang="en-US" dirty="0"/>
          </a:p>
        </p:txBody>
      </p:sp>
    </p:spTree>
    <p:extLst>
      <p:ext uri="{BB962C8B-B14F-4D97-AF65-F5344CB8AC3E}">
        <p14:creationId xmlns:p14="http://schemas.microsoft.com/office/powerpoint/2010/main" val="3275822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1117</TotalTime>
  <Words>743</Words>
  <Application>Microsoft Office PowerPoint</Application>
  <PresentationFormat>On-screen Show (4:3)</PresentationFormat>
  <Paragraphs>185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Constantia</vt:lpstr>
      <vt:lpstr>Wingdings</vt:lpstr>
      <vt:lpstr>Wingdings 2</vt:lpstr>
      <vt:lpstr>Flow</vt:lpstr>
      <vt:lpstr>The Art of Argument: The Toulmin Method</vt:lpstr>
      <vt:lpstr>The Art of Argument</vt:lpstr>
      <vt:lpstr>The Art of Argument</vt:lpstr>
      <vt:lpstr>The Art of Argument </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The Art of Argument</vt:lpstr>
      <vt:lpstr>Outline of a Toulmin Argument</vt:lpstr>
      <vt:lpstr>Outline of a Toulmin Argument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Argument</dc:title>
  <dc:creator>Unistar</dc:creator>
  <cp:lastModifiedBy>Unistar</cp:lastModifiedBy>
  <cp:revision>52</cp:revision>
  <dcterms:created xsi:type="dcterms:W3CDTF">2015-09-10T14:39:49Z</dcterms:created>
  <dcterms:modified xsi:type="dcterms:W3CDTF">2016-08-31T21:19:32Z</dcterms:modified>
</cp:coreProperties>
</file>