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3"/>
  </p:handoutMasterIdLst>
  <p:sldIdLst>
    <p:sldId id="256" r:id="rId2"/>
    <p:sldId id="259" r:id="rId3"/>
    <p:sldId id="278" r:id="rId4"/>
    <p:sldId id="264" r:id="rId5"/>
    <p:sldId id="263" r:id="rId6"/>
    <p:sldId id="281" r:id="rId7"/>
    <p:sldId id="266" r:id="rId8"/>
    <p:sldId id="262" r:id="rId9"/>
    <p:sldId id="265" r:id="rId10"/>
    <p:sldId id="268" r:id="rId11"/>
    <p:sldId id="283" r:id="rId12"/>
    <p:sldId id="293" r:id="rId13"/>
    <p:sldId id="261" r:id="rId14"/>
    <p:sldId id="270" r:id="rId15"/>
    <p:sldId id="271" r:id="rId16"/>
    <p:sldId id="272" r:id="rId17"/>
    <p:sldId id="294" r:id="rId18"/>
    <p:sldId id="273" r:id="rId19"/>
    <p:sldId id="288" r:id="rId20"/>
    <p:sldId id="289" r:id="rId21"/>
    <p:sldId id="290" r:id="rId22"/>
    <p:sldId id="274" r:id="rId23"/>
    <p:sldId id="258" r:id="rId24"/>
    <p:sldId id="279" r:id="rId25"/>
    <p:sldId id="282" r:id="rId26"/>
    <p:sldId id="292" r:id="rId27"/>
    <p:sldId id="275" r:id="rId28"/>
    <p:sldId id="284" r:id="rId29"/>
    <p:sldId id="286" r:id="rId30"/>
    <p:sldId id="269" r:id="rId31"/>
    <p:sldId id="277"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Times New Roman" charset="0"/>
      </a:defRPr>
    </a:lvl1pPr>
    <a:lvl2pPr marL="457200" algn="l" rtl="0" fontAlgn="base">
      <a:spcBef>
        <a:spcPct val="0"/>
      </a:spcBef>
      <a:spcAft>
        <a:spcPct val="0"/>
      </a:spcAft>
      <a:defRPr sz="2400" kern="1200">
        <a:solidFill>
          <a:schemeClr val="tx1"/>
        </a:solidFill>
        <a:latin typeface="Times New Roman" charset="0"/>
        <a:ea typeface="+mn-ea"/>
        <a:cs typeface="Times New Roman" charset="0"/>
      </a:defRPr>
    </a:lvl2pPr>
    <a:lvl3pPr marL="914400" algn="l" rtl="0" fontAlgn="base">
      <a:spcBef>
        <a:spcPct val="0"/>
      </a:spcBef>
      <a:spcAft>
        <a:spcPct val="0"/>
      </a:spcAft>
      <a:defRPr sz="2400" kern="1200">
        <a:solidFill>
          <a:schemeClr val="tx1"/>
        </a:solidFill>
        <a:latin typeface="Times New Roman" charset="0"/>
        <a:ea typeface="+mn-ea"/>
        <a:cs typeface="Times New Roman" charset="0"/>
      </a:defRPr>
    </a:lvl3pPr>
    <a:lvl4pPr marL="1371600" algn="l" rtl="0" fontAlgn="base">
      <a:spcBef>
        <a:spcPct val="0"/>
      </a:spcBef>
      <a:spcAft>
        <a:spcPct val="0"/>
      </a:spcAft>
      <a:defRPr sz="2400" kern="1200">
        <a:solidFill>
          <a:schemeClr val="tx1"/>
        </a:solidFill>
        <a:latin typeface="Times New Roman" charset="0"/>
        <a:ea typeface="+mn-ea"/>
        <a:cs typeface="Times New Roman" charset="0"/>
      </a:defRPr>
    </a:lvl4pPr>
    <a:lvl5pPr marL="1828800" algn="l" rtl="0" fontAlgn="base">
      <a:spcBef>
        <a:spcPct val="0"/>
      </a:spcBef>
      <a:spcAft>
        <a:spcPct val="0"/>
      </a:spcAft>
      <a:defRPr sz="2400" kern="1200">
        <a:solidFill>
          <a:schemeClr val="tx1"/>
        </a:solidFill>
        <a:latin typeface="Times New Roman" charset="0"/>
        <a:ea typeface="+mn-ea"/>
        <a:cs typeface="Times New Roman" charset="0"/>
      </a:defRPr>
    </a:lvl5pPr>
    <a:lvl6pPr marL="2286000" algn="l" defTabSz="914400" rtl="0" eaLnBrk="1" latinLnBrk="0" hangingPunct="1">
      <a:defRPr sz="2400" kern="1200">
        <a:solidFill>
          <a:schemeClr val="tx1"/>
        </a:solidFill>
        <a:latin typeface="Times New Roman" charset="0"/>
        <a:ea typeface="+mn-ea"/>
        <a:cs typeface="Times New Roman" charset="0"/>
      </a:defRPr>
    </a:lvl6pPr>
    <a:lvl7pPr marL="2743200" algn="l" defTabSz="914400" rtl="0" eaLnBrk="1" latinLnBrk="0" hangingPunct="1">
      <a:defRPr sz="2400" kern="1200">
        <a:solidFill>
          <a:schemeClr val="tx1"/>
        </a:solidFill>
        <a:latin typeface="Times New Roman" charset="0"/>
        <a:ea typeface="+mn-ea"/>
        <a:cs typeface="Times New Roman" charset="0"/>
      </a:defRPr>
    </a:lvl7pPr>
    <a:lvl8pPr marL="3200400" algn="l" defTabSz="914400" rtl="0" eaLnBrk="1" latinLnBrk="0" hangingPunct="1">
      <a:defRPr sz="2400" kern="1200">
        <a:solidFill>
          <a:schemeClr val="tx1"/>
        </a:solidFill>
        <a:latin typeface="Times New Roman" charset="0"/>
        <a:ea typeface="+mn-ea"/>
        <a:cs typeface="Times New Roman" charset="0"/>
      </a:defRPr>
    </a:lvl8pPr>
    <a:lvl9pPr marL="3657600" algn="l" defTabSz="914400" rtl="0" eaLnBrk="1" latinLnBrk="0" hangingPunct="1">
      <a:defRPr sz="2400" kern="1200">
        <a:solidFill>
          <a:schemeClr val="tx1"/>
        </a:solidFill>
        <a:latin typeface="Times New Roman"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DBD3"/>
    <a:srgbClr val="E6E3D0"/>
    <a:srgbClr val="E1DEC5"/>
    <a:srgbClr val="8F6D58"/>
    <a:srgbClr val="906D58"/>
    <a:srgbClr val="EDE7E3"/>
    <a:srgbClr val="EAE3DE"/>
    <a:srgbClr val="E2D7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51" d="100"/>
          <a:sy n="51" d="100"/>
        </p:scale>
        <p:origin x="-128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F9306CC-2F85-4787-A5BF-8E856D8B3A4B}" type="slidenum">
              <a:rPr lang="en-US"/>
              <a:pPr/>
              <a:t>‹#›</a:t>
            </a:fld>
            <a:endParaRPr lang="en-US"/>
          </a:p>
        </p:txBody>
      </p:sp>
    </p:spTree>
    <p:extLst>
      <p:ext uri="{BB962C8B-B14F-4D97-AF65-F5344CB8AC3E}">
        <p14:creationId xmlns:p14="http://schemas.microsoft.com/office/powerpoint/2010/main" val="34838506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s-PY"/>
          </a:p>
        </p:txBody>
      </p:sp>
      <p:pic>
        <p:nvPicPr>
          <p:cNvPr id="3075" name="Picture 3" descr="minispir"/>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307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es-PY"/>
          </a:p>
        </p:txBody>
      </p:sp>
      <p:pic>
        <p:nvPicPr>
          <p:cNvPr id="3077" name="Picture 5" descr="minispir"/>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307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3083" name="Rectangle 11"/>
          <p:cNvSpPr>
            <a:spLocks noGrp="1" noChangeArrowheads="1"/>
          </p:cNvSpPr>
          <p:nvPr>
            <p:ph type="dt" sz="quarter" idx="2"/>
          </p:nvPr>
        </p:nvSpPr>
        <p:spPr>
          <a:xfrm>
            <a:off x="1084263" y="6096000"/>
            <a:ext cx="1905000" cy="457200"/>
          </a:xfrm>
        </p:spPr>
        <p:txBody>
          <a:bodyPr/>
          <a:lstStyle>
            <a:lvl1pPr>
              <a:defRPr/>
            </a:lvl1pPr>
          </a:lstStyle>
          <a:p>
            <a:endParaRPr lang="en-US"/>
          </a:p>
        </p:txBody>
      </p:sp>
      <p:sp>
        <p:nvSpPr>
          <p:cNvPr id="3084" name="Rectangle 12"/>
          <p:cNvSpPr>
            <a:spLocks noGrp="1" noChangeArrowheads="1"/>
          </p:cNvSpPr>
          <p:nvPr>
            <p:ph type="ftr" sz="quarter" idx="3"/>
          </p:nvPr>
        </p:nvSpPr>
        <p:spPr>
          <a:xfrm>
            <a:off x="3522663" y="6096000"/>
            <a:ext cx="2895600" cy="457200"/>
          </a:xfrm>
        </p:spPr>
        <p:txBody>
          <a:bodyPr/>
          <a:lstStyle>
            <a:lvl1pPr>
              <a:defRPr/>
            </a:lvl1pPr>
          </a:lstStyle>
          <a:p>
            <a:endParaRPr lang="en-US"/>
          </a:p>
        </p:txBody>
      </p:sp>
      <p:sp>
        <p:nvSpPr>
          <p:cNvPr id="3085" name="Rectangle 13"/>
          <p:cNvSpPr>
            <a:spLocks noGrp="1" noChangeArrowheads="1"/>
          </p:cNvSpPr>
          <p:nvPr>
            <p:ph type="sldNum" sz="quarter" idx="4"/>
          </p:nvPr>
        </p:nvSpPr>
        <p:spPr>
          <a:xfrm>
            <a:off x="6951663" y="6096000"/>
            <a:ext cx="1905000" cy="457200"/>
          </a:xfrm>
        </p:spPr>
        <p:txBody>
          <a:bodyPr/>
          <a:lstStyle>
            <a:lvl1pPr>
              <a:defRPr/>
            </a:lvl1pPr>
          </a:lstStyle>
          <a:p>
            <a:fld id="{459F6FF2-FCAC-4F9D-AFCF-6A5676C3248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3737C-8D84-4D17-B7AF-8880481796D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86E25A-95DA-48EA-801D-EAFFA3CED69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D7322E-731B-49C4-81C0-3213F1072BD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5874AC-D693-4BEC-9853-83A9996BB1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720E7C-C985-4EAF-AE39-635D35CC24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A998F9-5792-45DD-B9FC-049B6E0978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2F179E-F9CB-41A6-BE4B-803CA6E977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07B027D-B78B-4857-88BE-25F974AD31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DD7504-E9CD-46D4-B28B-A98CF7AA53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62ED65-48DD-4613-B32F-58C304D545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85" name="Rectangle 37"/>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s-PY"/>
          </a:p>
        </p:txBody>
      </p:sp>
      <p:sp>
        <p:nvSpPr>
          <p:cNvPr id="2087" name="Line 39"/>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US"/>
          </a:p>
        </p:txBody>
      </p:sp>
      <p:pic>
        <p:nvPicPr>
          <p:cNvPr id="2090" name="Picture 42" descr="minispir"/>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2091" name="Picture 43" descr="minispir"/>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2093" name="Rectangle 45"/>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94" name="Rectangle 46"/>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95" name="Rectangle 47"/>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096" name="Rectangle 48"/>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097" name="Rectangle 49"/>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358EB85-118B-46E9-8A49-64775139DB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914400" y="990600"/>
            <a:ext cx="7696200" cy="3429000"/>
          </a:xfrm>
        </p:spPr>
        <p:txBody>
          <a:bodyPr/>
          <a:lstStyle/>
          <a:p>
            <a:r>
              <a:rPr lang="en-US" sz="4800" b="1"/>
              <a:t>Four Elements of Style:</a:t>
            </a:r>
            <a:r>
              <a:rPr lang="en-US"/>
              <a:t/>
            </a:r>
            <a:br>
              <a:rPr lang="en-US"/>
            </a:br>
            <a:r>
              <a:rPr lang="en-US" sz="4000"/>
              <a:t>Diction</a:t>
            </a:r>
            <a:br>
              <a:rPr lang="en-US" sz="4000"/>
            </a:br>
            <a:r>
              <a:rPr lang="en-US" sz="4000"/>
              <a:t>Syntax</a:t>
            </a:r>
            <a:br>
              <a:rPr lang="en-US" sz="4000"/>
            </a:br>
            <a:r>
              <a:rPr lang="en-US" sz="4000"/>
              <a:t>Tone</a:t>
            </a:r>
            <a:br>
              <a:rPr lang="en-US" sz="4000"/>
            </a:br>
            <a:r>
              <a:rPr lang="en-US" sz="4000"/>
              <a:t>Point of View</a:t>
            </a:r>
          </a:p>
        </p:txBody>
      </p:sp>
      <p:sp>
        <p:nvSpPr>
          <p:cNvPr id="27651" name="Rectangle 3"/>
          <p:cNvSpPr>
            <a:spLocks noGrp="1" noChangeArrowheads="1"/>
          </p:cNvSpPr>
          <p:nvPr>
            <p:ph type="subTitle" idx="1"/>
          </p:nvPr>
        </p:nvSpPr>
        <p:spPr>
          <a:xfrm>
            <a:off x="1676400" y="4724400"/>
            <a:ext cx="6400800" cy="1771650"/>
          </a:xfrm>
        </p:spPr>
        <p:txBody>
          <a:bodyPr/>
          <a:lstStyle/>
          <a:p>
            <a:r>
              <a:rPr lang="en-US" sz="2400" dirty="0" smtClean="0"/>
              <a:t>Developed by Mrs</a:t>
            </a:r>
            <a:r>
              <a:rPr lang="en-US" sz="2400" dirty="0"/>
              <a:t>. Stacey Reaves</a:t>
            </a:r>
          </a:p>
          <a:p>
            <a:r>
              <a:rPr lang="en-US" sz="2400" dirty="0" smtClean="0"/>
              <a:t>Sumter</a:t>
            </a:r>
            <a:r>
              <a:rPr lang="en-US" sz="2400" dirty="0"/>
              <a:t>, </a:t>
            </a:r>
            <a:r>
              <a:rPr lang="en-US" sz="2400" dirty="0" smtClean="0"/>
              <a:t>SC</a:t>
            </a:r>
          </a:p>
          <a:p>
            <a:r>
              <a:rPr lang="en-US" sz="2400" dirty="0" smtClean="0"/>
              <a:t>Adapted by Adrien </a:t>
            </a:r>
            <a:r>
              <a:rPr lang="en-US" sz="2400" dirty="0" err="1" smtClean="0"/>
              <a:t>Alsobrook</a:t>
            </a:r>
            <a:r>
              <a:rPr lang="en-US" sz="2400" dirty="0" smtClean="0"/>
              <a:t>.</a:t>
            </a:r>
          </a:p>
          <a:p>
            <a:r>
              <a:rPr lang="en-US" sz="2400" dirty="0" smtClean="0"/>
              <a:t>Memphis, TN</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Ways to Characterize Diction</a:t>
            </a:r>
          </a:p>
        </p:txBody>
      </p:sp>
      <p:sp>
        <p:nvSpPr>
          <p:cNvPr id="40963" name="Rectangle 3"/>
          <p:cNvSpPr>
            <a:spLocks noGrp="1" noChangeArrowheads="1"/>
          </p:cNvSpPr>
          <p:nvPr>
            <p:ph type="body" sz="half" idx="1"/>
          </p:nvPr>
        </p:nvSpPr>
        <p:spPr>
          <a:xfrm>
            <a:off x="1066800" y="1752600"/>
            <a:ext cx="3733800" cy="3429000"/>
          </a:xfrm>
        </p:spPr>
        <p:txBody>
          <a:bodyPr/>
          <a:lstStyle/>
          <a:p>
            <a:pPr>
              <a:lnSpc>
                <a:spcPct val="90000"/>
              </a:lnSpc>
            </a:pPr>
            <a:r>
              <a:rPr lang="en-US" sz="2400" b="1" u="sng"/>
              <a:t>Euphonious      (Pleasant Sounding)</a:t>
            </a:r>
          </a:p>
          <a:p>
            <a:pPr>
              <a:lnSpc>
                <a:spcPct val="90000"/>
              </a:lnSpc>
            </a:pPr>
            <a:r>
              <a:rPr lang="en-US" sz="3200"/>
              <a:t>…Through the drizzling rain on the steamy street breaks the morning sun</a:t>
            </a:r>
          </a:p>
          <a:p>
            <a:pPr>
              <a:lnSpc>
                <a:spcPct val="90000"/>
              </a:lnSpc>
            </a:pPr>
            <a:r>
              <a:rPr lang="en-US" sz="3200"/>
              <a:t>Liquid infection</a:t>
            </a:r>
          </a:p>
          <a:p>
            <a:pPr>
              <a:lnSpc>
                <a:spcPct val="90000"/>
              </a:lnSpc>
            </a:pPr>
            <a:r>
              <a:rPr lang="en-US" sz="3200"/>
              <a:t>Tinkle</a:t>
            </a:r>
          </a:p>
          <a:p>
            <a:pPr>
              <a:lnSpc>
                <a:spcPct val="90000"/>
              </a:lnSpc>
            </a:pPr>
            <a:r>
              <a:rPr lang="en-US" sz="3200"/>
              <a:t>Butterfly</a:t>
            </a:r>
          </a:p>
          <a:p>
            <a:pPr>
              <a:lnSpc>
                <a:spcPct val="90000"/>
              </a:lnSpc>
              <a:buFontTx/>
              <a:buNone/>
            </a:pPr>
            <a:endParaRPr lang="en-US" sz="3200"/>
          </a:p>
        </p:txBody>
      </p:sp>
      <p:sp>
        <p:nvSpPr>
          <p:cNvPr id="40964" name="Rectangle 4"/>
          <p:cNvSpPr>
            <a:spLocks noGrp="1" noChangeArrowheads="1"/>
          </p:cNvSpPr>
          <p:nvPr>
            <p:ph type="body" sz="half" idx="2"/>
          </p:nvPr>
        </p:nvSpPr>
        <p:spPr>
          <a:xfrm>
            <a:off x="4953000" y="1752600"/>
            <a:ext cx="3733800" cy="4572000"/>
          </a:xfrm>
        </p:spPr>
        <p:txBody>
          <a:bodyPr/>
          <a:lstStyle/>
          <a:p>
            <a:pPr>
              <a:lnSpc>
                <a:spcPct val="90000"/>
              </a:lnSpc>
            </a:pPr>
            <a:r>
              <a:rPr lang="en-US" sz="2400" b="1" u="sng"/>
              <a:t>Cacophonous </a:t>
            </a:r>
          </a:p>
          <a:p>
            <a:pPr>
              <a:lnSpc>
                <a:spcPct val="90000"/>
              </a:lnSpc>
              <a:buFontTx/>
              <a:buNone/>
            </a:pPr>
            <a:r>
              <a:rPr lang="en-US" sz="2400" b="1"/>
              <a:t>     (</a:t>
            </a:r>
            <a:r>
              <a:rPr lang="en-US" sz="2400" b="1" u="sng"/>
              <a:t>Harsh Sounding)</a:t>
            </a:r>
          </a:p>
          <a:p>
            <a:pPr>
              <a:lnSpc>
                <a:spcPct val="90000"/>
              </a:lnSpc>
            </a:pPr>
            <a:r>
              <a:rPr lang="en-US"/>
              <a:t>…their loud songs bang and grate nerves of the wretched listeners</a:t>
            </a:r>
          </a:p>
          <a:p>
            <a:pPr>
              <a:lnSpc>
                <a:spcPct val="90000"/>
              </a:lnSpc>
              <a:buFontTx/>
              <a:buNone/>
            </a:pPr>
            <a:endParaRPr lang="en-US"/>
          </a:p>
          <a:p>
            <a:pPr>
              <a:lnSpc>
                <a:spcPct val="90000"/>
              </a:lnSpc>
            </a:pPr>
            <a:r>
              <a:rPr lang="en-US"/>
              <a:t>Pus</a:t>
            </a:r>
          </a:p>
          <a:p>
            <a:pPr>
              <a:lnSpc>
                <a:spcPct val="90000"/>
              </a:lnSpc>
            </a:pPr>
            <a:r>
              <a:rPr lang="en-US"/>
              <a:t>Pee</a:t>
            </a:r>
          </a:p>
          <a:p>
            <a:pPr>
              <a:lnSpc>
                <a:spcPct val="90000"/>
              </a:lnSpc>
            </a:pPr>
            <a:r>
              <a:rPr lang="en-US"/>
              <a:t>Maggot</a:t>
            </a:r>
          </a:p>
          <a:p>
            <a:pPr>
              <a:lnSpc>
                <a:spcPct val="90000"/>
              </a:lnSpc>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Ways to Characterize Diction</a:t>
            </a:r>
          </a:p>
        </p:txBody>
      </p:sp>
      <p:sp>
        <p:nvSpPr>
          <p:cNvPr id="62467" name="Rectangle 3"/>
          <p:cNvSpPr>
            <a:spLocks noGrp="1" noChangeArrowheads="1"/>
          </p:cNvSpPr>
          <p:nvPr>
            <p:ph type="body" sz="half" idx="1"/>
          </p:nvPr>
        </p:nvSpPr>
        <p:spPr>
          <a:xfrm>
            <a:off x="1066800" y="1752600"/>
            <a:ext cx="3733800" cy="3429000"/>
          </a:xfrm>
        </p:spPr>
        <p:txBody>
          <a:bodyPr/>
          <a:lstStyle/>
          <a:p>
            <a:r>
              <a:rPr lang="en-US" b="1" u="sng"/>
              <a:t>Abstract</a:t>
            </a:r>
          </a:p>
          <a:p>
            <a:r>
              <a:rPr lang="en-US" sz="3200"/>
              <a:t>Not material</a:t>
            </a:r>
          </a:p>
          <a:p>
            <a:r>
              <a:rPr lang="en-US" sz="3200"/>
              <a:t>Representing a thought</a:t>
            </a:r>
          </a:p>
          <a:p>
            <a:r>
              <a:rPr lang="en-US" sz="3200"/>
              <a:t>Pleasant tasting</a:t>
            </a:r>
          </a:p>
          <a:p>
            <a:pPr>
              <a:buFontTx/>
              <a:buNone/>
            </a:pPr>
            <a:endParaRPr lang="en-US" sz="3200"/>
          </a:p>
        </p:txBody>
      </p:sp>
      <p:sp>
        <p:nvSpPr>
          <p:cNvPr id="62468" name="Rectangle 4"/>
          <p:cNvSpPr>
            <a:spLocks noGrp="1" noChangeArrowheads="1"/>
          </p:cNvSpPr>
          <p:nvPr>
            <p:ph type="body" sz="half" idx="2"/>
          </p:nvPr>
        </p:nvSpPr>
        <p:spPr>
          <a:xfrm>
            <a:off x="4953000" y="1752600"/>
            <a:ext cx="3733800" cy="4572000"/>
          </a:xfrm>
        </p:spPr>
        <p:txBody>
          <a:bodyPr/>
          <a:lstStyle/>
          <a:p>
            <a:r>
              <a:rPr lang="en-US" b="1" u="sng"/>
              <a:t>Concrete</a:t>
            </a:r>
          </a:p>
          <a:p>
            <a:r>
              <a:rPr lang="en-US"/>
              <a:t>Real, actual</a:t>
            </a:r>
          </a:p>
          <a:p>
            <a:r>
              <a:rPr lang="en-US"/>
              <a:t>Specific, not general</a:t>
            </a:r>
          </a:p>
          <a:p>
            <a:r>
              <a:rPr lang="en-US"/>
              <a:t>Sour tasting</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Diction Review</a:t>
            </a:r>
          </a:p>
        </p:txBody>
      </p:sp>
      <p:sp>
        <p:nvSpPr>
          <p:cNvPr id="72707" name="Rectangle 3"/>
          <p:cNvSpPr>
            <a:spLocks noGrp="1" noChangeArrowheads="1"/>
          </p:cNvSpPr>
          <p:nvPr>
            <p:ph type="body" idx="1"/>
          </p:nvPr>
        </p:nvSpPr>
        <p:spPr/>
        <p:txBody>
          <a:bodyPr/>
          <a:lstStyle/>
          <a:p>
            <a:pPr>
              <a:lnSpc>
                <a:spcPct val="90000"/>
              </a:lnSpc>
            </a:pPr>
            <a:r>
              <a:rPr lang="en-US" sz="2800">
                <a:latin typeface="Arial" charset="0"/>
                <a:cs typeface="Arial" charset="0"/>
              </a:rPr>
              <a:t>Are the words </a:t>
            </a:r>
            <a:r>
              <a:rPr lang="en-US" sz="2800" b="1">
                <a:latin typeface="Arial" charset="0"/>
                <a:cs typeface="Arial" charset="0"/>
              </a:rPr>
              <a:t>monosyllabic</a:t>
            </a:r>
            <a:r>
              <a:rPr lang="en-US" sz="2800">
                <a:latin typeface="Arial" charset="0"/>
                <a:cs typeface="Arial" charset="0"/>
              </a:rPr>
              <a:t> or </a:t>
            </a:r>
            <a:r>
              <a:rPr lang="en-US" sz="2800" b="1">
                <a:latin typeface="Arial" charset="0"/>
                <a:cs typeface="Arial" charset="0"/>
              </a:rPr>
              <a:t>polysyllabic</a:t>
            </a:r>
            <a:r>
              <a:rPr lang="en-US" sz="2800">
                <a:latin typeface="Arial" charset="0"/>
                <a:cs typeface="Arial" charset="0"/>
              </a:rPr>
              <a:t>?</a:t>
            </a:r>
            <a:endParaRPr lang="en-US" sz="2800"/>
          </a:p>
          <a:p>
            <a:pPr>
              <a:lnSpc>
                <a:spcPct val="90000"/>
              </a:lnSpc>
            </a:pPr>
            <a:r>
              <a:rPr lang="en-US" sz="2800">
                <a:latin typeface="Arial" charset="0"/>
                <a:cs typeface="Arial" charset="0"/>
              </a:rPr>
              <a:t>Is the diction </a:t>
            </a:r>
            <a:r>
              <a:rPr lang="en-US" sz="2800" b="1">
                <a:latin typeface="Arial" charset="0"/>
                <a:cs typeface="Arial" charset="0"/>
              </a:rPr>
              <a:t>formal </a:t>
            </a:r>
            <a:r>
              <a:rPr lang="en-US" sz="2800">
                <a:latin typeface="Arial" charset="0"/>
                <a:cs typeface="Arial" charset="0"/>
              </a:rPr>
              <a:t>or </a:t>
            </a:r>
            <a:r>
              <a:rPr lang="en-US" sz="2800" b="1">
                <a:latin typeface="Arial" charset="0"/>
                <a:cs typeface="Arial" charset="0"/>
              </a:rPr>
              <a:t>informal</a:t>
            </a:r>
            <a:r>
              <a:rPr lang="en-US" sz="2800">
                <a:latin typeface="Arial" charset="0"/>
                <a:cs typeface="Arial" charset="0"/>
              </a:rPr>
              <a:t>? Which one?  </a:t>
            </a:r>
            <a:r>
              <a:rPr lang="en-US" sz="2800" b="1">
                <a:latin typeface="Arial" charset="0"/>
                <a:cs typeface="Arial" charset="0"/>
              </a:rPr>
              <a:t>Colloquial</a:t>
            </a:r>
            <a:r>
              <a:rPr lang="en-US" sz="2800">
                <a:latin typeface="Arial" charset="0"/>
                <a:cs typeface="Arial" charset="0"/>
              </a:rPr>
              <a:t> (conversational)? </a:t>
            </a:r>
            <a:r>
              <a:rPr lang="en-US" sz="2800" b="1">
                <a:latin typeface="Arial" charset="0"/>
                <a:cs typeface="Arial" charset="0"/>
              </a:rPr>
              <a:t>Slang</a:t>
            </a:r>
            <a:r>
              <a:rPr lang="en-US" sz="2800">
                <a:latin typeface="Arial" charset="0"/>
                <a:cs typeface="Arial" charset="0"/>
              </a:rPr>
              <a:t> (highly informal)? </a:t>
            </a:r>
            <a:r>
              <a:rPr lang="en-US" sz="2800" b="1">
                <a:latin typeface="Arial" charset="0"/>
                <a:cs typeface="Arial" charset="0"/>
              </a:rPr>
              <a:t>Jargon</a:t>
            </a:r>
            <a:r>
              <a:rPr lang="en-US" sz="2800">
                <a:latin typeface="Arial" charset="0"/>
                <a:cs typeface="Arial" charset="0"/>
              </a:rPr>
              <a:t> (the special language of a certain group or profession)?</a:t>
            </a:r>
            <a:endParaRPr lang="en-US" sz="2800"/>
          </a:p>
          <a:p>
            <a:pPr>
              <a:lnSpc>
                <a:spcPct val="90000"/>
              </a:lnSpc>
            </a:pPr>
            <a:r>
              <a:rPr lang="en-US" sz="2800">
                <a:latin typeface="Arial" charset="0"/>
                <a:cs typeface="Arial" charset="0"/>
              </a:rPr>
              <a:t>Is the language </a:t>
            </a:r>
            <a:r>
              <a:rPr lang="en-US" sz="2800" b="1">
                <a:latin typeface="Arial" charset="0"/>
                <a:cs typeface="Arial" charset="0"/>
              </a:rPr>
              <a:t>concrete</a:t>
            </a:r>
            <a:r>
              <a:rPr lang="en-US" sz="2800">
                <a:latin typeface="Arial" charset="0"/>
                <a:cs typeface="Arial" charset="0"/>
              </a:rPr>
              <a:t> or </a:t>
            </a:r>
            <a:r>
              <a:rPr lang="en-US" sz="2800" b="1">
                <a:latin typeface="Arial" charset="0"/>
                <a:cs typeface="Arial" charset="0"/>
              </a:rPr>
              <a:t>abstract</a:t>
            </a:r>
            <a:r>
              <a:rPr lang="en-US" sz="2800">
                <a:latin typeface="Arial" charset="0"/>
                <a:cs typeface="Arial" charset="0"/>
              </a:rPr>
              <a:t>?</a:t>
            </a:r>
            <a:endParaRPr lang="en-US" sz="2800"/>
          </a:p>
          <a:p>
            <a:pPr>
              <a:lnSpc>
                <a:spcPct val="90000"/>
              </a:lnSpc>
            </a:pPr>
            <a:r>
              <a:rPr lang="en-US" sz="2800">
                <a:latin typeface="Arial" charset="0"/>
                <a:cs typeface="Arial" charset="0"/>
              </a:rPr>
              <a:t>Is there a change in the level of diction in the passage?</a:t>
            </a:r>
            <a:r>
              <a:rPr lang="en-US" sz="28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Figures of Speech</a:t>
            </a:r>
          </a:p>
        </p:txBody>
      </p:sp>
      <p:sp>
        <p:nvSpPr>
          <p:cNvPr id="32771" name="Rectangle 3"/>
          <p:cNvSpPr>
            <a:spLocks noGrp="1" noChangeArrowheads="1"/>
          </p:cNvSpPr>
          <p:nvPr>
            <p:ph type="body" idx="1"/>
          </p:nvPr>
        </p:nvSpPr>
        <p:spPr/>
        <p:txBody>
          <a:bodyPr/>
          <a:lstStyle/>
          <a:p>
            <a:pPr>
              <a:lnSpc>
                <a:spcPct val="90000"/>
              </a:lnSpc>
            </a:pPr>
            <a:r>
              <a:rPr lang="en-US" sz="2400"/>
              <a:t>Does the passage use unusual images or patterns of imagery?</a:t>
            </a:r>
          </a:p>
          <a:p>
            <a:pPr>
              <a:lnSpc>
                <a:spcPct val="90000"/>
              </a:lnSpc>
            </a:pPr>
            <a:r>
              <a:rPr lang="en-US" sz="2400"/>
              <a:t>Does the author create analogies, like similes or metaphors?</a:t>
            </a:r>
          </a:p>
          <a:p>
            <a:pPr>
              <a:lnSpc>
                <a:spcPct val="90000"/>
              </a:lnSpc>
            </a:pPr>
            <a:r>
              <a:rPr lang="en-US" sz="2400"/>
              <a:t>Does the author use personification?</a:t>
            </a:r>
          </a:p>
          <a:p>
            <a:pPr>
              <a:lnSpc>
                <a:spcPct val="90000"/>
              </a:lnSpc>
            </a:pPr>
            <a:r>
              <a:rPr lang="en-US" sz="2400"/>
              <a:t>Is there deliberate hyperbole or understatement in the passage?</a:t>
            </a:r>
          </a:p>
          <a:p>
            <a:pPr>
              <a:lnSpc>
                <a:spcPct val="90000"/>
              </a:lnSpc>
            </a:pPr>
            <a:r>
              <a:rPr lang="en-US" sz="2400"/>
              <a:t>Does the author employ paradox or oxymoron to add complexity?</a:t>
            </a:r>
          </a:p>
          <a:p>
            <a:pPr>
              <a:lnSpc>
                <a:spcPct val="90000"/>
              </a:lnSpc>
            </a:pPr>
            <a:r>
              <a:rPr lang="en-US" sz="2400"/>
              <a:t>What part do rhythm and sound devices, such as alliteration or onomatopoeia, play in the passage?</a:t>
            </a:r>
          </a:p>
          <a:p>
            <a:pPr>
              <a:lnSpc>
                <a:spcPct val="90000"/>
              </a:lnSpc>
            </a:pPr>
            <a:r>
              <a:rPr lang="en-US" sz="2400"/>
              <a:t>What purpose do the figures of speech serve, and what effect do they have on the passage?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914400" y="533400"/>
            <a:ext cx="7696200" cy="1676400"/>
          </a:xfrm>
        </p:spPr>
        <p:txBody>
          <a:bodyPr/>
          <a:lstStyle/>
          <a:p>
            <a:r>
              <a:rPr lang="en-US"/>
              <a:t>Activity:  Use a Diction Style Chart to analyze  The Rattler and one of your papers.</a:t>
            </a:r>
          </a:p>
        </p:txBody>
      </p:sp>
      <p:graphicFrame>
        <p:nvGraphicFramePr>
          <p:cNvPr id="44119" name="Group 87"/>
          <p:cNvGraphicFramePr>
            <a:graphicFrameLocks noGrp="1"/>
          </p:cNvGraphicFramePr>
          <p:nvPr/>
        </p:nvGraphicFramePr>
        <p:xfrm>
          <a:off x="914400" y="3048000"/>
          <a:ext cx="7924800" cy="3048000"/>
        </p:xfrm>
        <a:graphic>
          <a:graphicData uri="http://schemas.openxmlformats.org/drawingml/2006/table">
            <a:tbl>
              <a:tblPr/>
              <a:tblGrid>
                <a:gridCol w="989013"/>
                <a:gridCol w="992187"/>
                <a:gridCol w="987425"/>
                <a:gridCol w="992188"/>
                <a:gridCol w="989012"/>
                <a:gridCol w="993775"/>
                <a:gridCol w="989013"/>
                <a:gridCol w="992187"/>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General Words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Specific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Formal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Informal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Euphonic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Cacophonic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Figura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tive Lang.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charset="0"/>
                          <a:cs typeface="Times New Roman" charset="0"/>
                        </a:rPr>
                        <a:t>Other Notes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PY" sz="2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Syntax: Sentence Structure</a:t>
            </a:r>
          </a:p>
        </p:txBody>
      </p:sp>
      <p:sp>
        <p:nvSpPr>
          <p:cNvPr id="45059" name="Rectangle 3"/>
          <p:cNvSpPr>
            <a:spLocks noGrp="1" noChangeArrowheads="1"/>
          </p:cNvSpPr>
          <p:nvPr>
            <p:ph type="body" idx="1"/>
          </p:nvPr>
        </p:nvSpPr>
        <p:spPr/>
        <p:txBody>
          <a:bodyPr/>
          <a:lstStyle/>
          <a:p>
            <a:pPr>
              <a:lnSpc>
                <a:spcPct val="90000"/>
              </a:lnSpc>
            </a:pPr>
            <a:r>
              <a:rPr lang="en-US"/>
              <a:t>Examine sentence patterns and variety for an effect.</a:t>
            </a:r>
          </a:p>
          <a:p>
            <a:pPr>
              <a:lnSpc>
                <a:spcPct val="90000"/>
              </a:lnSpc>
              <a:buFontTx/>
              <a:buNone/>
            </a:pPr>
            <a:endParaRPr lang="en-US"/>
          </a:p>
          <a:p>
            <a:pPr>
              <a:lnSpc>
                <a:spcPct val="90000"/>
              </a:lnSpc>
            </a:pPr>
            <a:r>
              <a:rPr lang="en-US" sz="2800" b="1" u="sng"/>
              <a:t>Function:</a:t>
            </a:r>
            <a:r>
              <a:rPr lang="en-US" sz="2800"/>
              <a:t>  What is the function of the sentence?</a:t>
            </a:r>
          </a:p>
          <a:p>
            <a:pPr>
              <a:lnSpc>
                <a:spcPct val="90000"/>
              </a:lnSpc>
            </a:pPr>
            <a:r>
              <a:rPr lang="en-US" sz="2800"/>
              <a:t>Declarative (statement) </a:t>
            </a:r>
          </a:p>
          <a:p>
            <a:pPr>
              <a:lnSpc>
                <a:spcPct val="90000"/>
              </a:lnSpc>
            </a:pPr>
            <a:r>
              <a:rPr lang="en-US" sz="2800"/>
              <a:t>Interrogative (question) </a:t>
            </a:r>
          </a:p>
          <a:p>
            <a:pPr>
              <a:lnSpc>
                <a:spcPct val="90000"/>
              </a:lnSpc>
            </a:pPr>
            <a:r>
              <a:rPr lang="en-US" sz="2800"/>
              <a:t>Imperative (command)</a:t>
            </a:r>
          </a:p>
          <a:p>
            <a:pPr>
              <a:lnSpc>
                <a:spcPct val="90000"/>
              </a:lnSpc>
            </a:pPr>
            <a:r>
              <a:rPr lang="en-US" sz="2800"/>
              <a:t>Exclamatory (exclamation)</a:t>
            </a:r>
          </a:p>
          <a:p>
            <a:pPr>
              <a:lnSpc>
                <a:spcPct val="90000"/>
              </a:lnSpc>
              <a:buFontTx/>
              <a:buNone/>
            </a:pPr>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600"/>
              <a:t>Simple Compound  Complex Compound-Complex</a:t>
            </a:r>
          </a:p>
        </p:txBody>
      </p:sp>
      <p:sp>
        <p:nvSpPr>
          <p:cNvPr id="46083" name="Rectangle 3"/>
          <p:cNvSpPr>
            <a:spLocks noGrp="1" noChangeArrowheads="1"/>
          </p:cNvSpPr>
          <p:nvPr>
            <p:ph type="body" idx="1"/>
          </p:nvPr>
        </p:nvSpPr>
        <p:spPr>
          <a:xfrm>
            <a:off x="1066800" y="1981200"/>
            <a:ext cx="7620000" cy="3962400"/>
          </a:xfrm>
        </p:spPr>
        <p:txBody>
          <a:bodyPr/>
          <a:lstStyle/>
          <a:p>
            <a:pPr>
              <a:buFontTx/>
              <a:buNone/>
            </a:pPr>
            <a:r>
              <a:rPr lang="en-US" sz="2800" b="1" u="sng"/>
              <a:t>Grammatical:  Which type is the sentence?</a:t>
            </a:r>
            <a:endParaRPr lang="en-US" sz="2800"/>
          </a:p>
          <a:p>
            <a:pPr>
              <a:buFontTx/>
              <a:buNone/>
            </a:pPr>
            <a:endParaRPr lang="en-US" sz="2800" b="1"/>
          </a:p>
          <a:p>
            <a:pPr>
              <a:buFontTx/>
              <a:buNone/>
            </a:pPr>
            <a:r>
              <a:rPr lang="en-US" sz="2800" b="1"/>
              <a:t>Simple Sentence </a:t>
            </a:r>
            <a:r>
              <a:rPr lang="en-US" sz="2800"/>
              <a:t>(one subject, one verb) </a:t>
            </a:r>
          </a:p>
          <a:p>
            <a:pPr>
              <a:buFontTx/>
              <a:buNone/>
            </a:pPr>
            <a:r>
              <a:rPr lang="en-US" sz="2800"/>
              <a:t>	</a:t>
            </a:r>
            <a:r>
              <a:rPr lang="en-US" sz="2000" i="1"/>
              <a:t>The singer bowed her head to her adoring audience.</a:t>
            </a:r>
          </a:p>
          <a:p>
            <a:pPr>
              <a:buFontTx/>
              <a:buNone/>
            </a:pPr>
            <a:r>
              <a:rPr lang="en-US" sz="2800" b="1"/>
              <a:t>Compound</a:t>
            </a:r>
            <a:r>
              <a:rPr lang="en-US" sz="2800"/>
              <a:t> </a:t>
            </a:r>
            <a:r>
              <a:rPr lang="en-US" sz="2800" b="1"/>
              <a:t>Sentence</a:t>
            </a:r>
            <a:r>
              <a:rPr lang="en-US" sz="2800"/>
              <a:t> (two independent clauses joined by a conjunction or a semicolon)</a:t>
            </a:r>
          </a:p>
          <a:p>
            <a:pPr>
              <a:buFontTx/>
              <a:buNone/>
            </a:pPr>
            <a:r>
              <a:rPr lang="en-US" sz="2000"/>
              <a:t>	</a:t>
            </a:r>
            <a:r>
              <a:rPr lang="en-US" sz="2000" i="1"/>
              <a:t>The singer bowed to the audience, but she sang no encores.</a:t>
            </a:r>
          </a:p>
          <a:p>
            <a:pPr>
              <a:buFontTx/>
              <a:buNone/>
            </a:pPr>
            <a:r>
              <a:rPr lang="en-US" sz="2000" i="1"/>
              <a:t>     Go and speak.</a:t>
            </a:r>
          </a:p>
          <a:p>
            <a:pPr>
              <a:buFontTx/>
              <a:buNone/>
            </a:pPr>
            <a:endParaRPr lang="en-US" sz="2000" i="1"/>
          </a:p>
          <a:p>
            <a:pPr>
              <a:buFontTx/>
              <a:buNone/>
            </a:pP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600"/>
              <a:t>Simple Compound  Complex Compound-Complex</a:t>
            </a:r>
          </a:p>
        </p:txBody>
      </p:sp>
      <p:sp>
        <p:nvSpPr>
          <p:cNvPr id="74755" name="Rectangle 3"/>
          <p:cNvSpPr>
            <a:spLocks noGrp="1" noChangeArrowheads="1"/>
          </p:cNvSpPr>
          <p:nvPr>
            <p:ph type="body" idx="1"/>
          </p:nvPr>
        </p:nvSpPr>
        <p:spPr/>
        <p:txBody>
          <a:bodyPr/>
          <a:lstStyle/>
          <a:p>
            <a:pPr>
              <a:lnSpc>
                <a:spcPct val="90000"/>
              </a:lnSpc>
              <a:buFontTx/>
              <a:buNone/>
            </a:pPr>
            <a:r>
              <a:rPr lang="en-US" sz="2800" b="1"/>
              <a:t>Complex Sentence</a:t>
            </a:r>
            <a:r>
              <a:rPr lang="en-US" sz="2800"/>
              <a:t> (one independent, one or more subordinate clauses)</a:t>
            </a:r>
          </a:p>
          <a:p>
            <a:pPr>
              <a:lnSpc>
                <a:spcPct val="90000"/>
              </a:lnSpc>
              <a:buFontTx/>
              <a:buNone/>
            </a:pPr>
            <a:r>
              <a:rPr lang="en-US" sz="2000"/>
              <a:t>	</a:t>
            </a:r>
            <a:r>
              <a:rPr lang="en-US" sz="2000" i="1"/>
              <a:t>When I heard the concert, I enjoyed it because she sang beautifully.</a:t>
            </a:r>
          </a:p>
          <a:p>
            <a:pPr>
              <a:lnSpc>
                <a:spcPct val="90000"/>
              </a:lnSpc>
              <a:buFontTx/>
              <a:buNone/>
            </a:pPr>
            <a:r>
              <a:rPr lang="en-US" sz="2000" i="1"/>
              <a:t>     When I really understand grammar and when I actually put it to use, my grades in English will improve. (two dependent clauses, one independent clause)</a:t>
            </a:r>
          </a:p>
          <a:p>
            <a:pPr>
              <a:lnSpc>
                <a:spcPct val="90000"/>
              </a:lnSpc>
              <a:buFontTx/>
              <a:buNone/>
            </a:pPr>
            <a:r>
              <a:rPr lang="en-US" sz="2800" b="1"/>
              <a:t>Compound-Complex</a:t>
            </a:r>
            <a:r>
              <a:rPr lang="en-US" sz="2800"/>
              <a:t> (two or more independent and one or more subordinate clauses)</a:t>
            </a:r>
          </a:p>
          <a:p>
            <a:pPr>
              <a:lnSpc>
                <a:spcPct val="90000"/>
              </a:lnSpc>
              <a:buFontTx/>
              <a:buNone/>
            </a:pPr>
            <a:r>
              <a:rPr lang="en-US" sz="2000"/>
              <a:t>	</a:t>
            </a:r>
            <a:r>
              <a:rPr lang="en-US" sz="2000" i="1"/>
              <a:t>The singer bowed while the audience applauded, but she sang no encores.</a:t>
            </a:r>
          </a:p>
          <a:p>
            <a:pPr>
              <a:lnSpc>
                <a:spcPct val="90000"/>
              </a:lnSpc>
              <a:buFontTx/>
              <a:buNone/>
            </a:pPr>
            <a:r>
              <a:rPr lang="en-US" sz="2000" i="1"/>
              <a:t>     Where you go I will go, and where you dwell I will dwell.</a:t>
            </a:r>
            <a:r>
              <a:rPr lang="en-US" sz="2000"/>
              <a:t> </a:t>
            </a:r>
          </a:p>
          <a:p>
            <a:pPr>
              <a:lnSpc>
                <a:spcPct val="90000"/>
              </a:lnSpc>
              <a:buFontTx/>
              <a:buNone/>
            </a:pPr>
            <a:endParaRPr lang="en-US" sz="2000"/>
          </a:p>
          <a:p>
            <a:pPr>
              <a:lnSpc>
                <a:spcPct val="90000"/>
              </a:lnSpc>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66800" y="381000"/>
            <a:ext cx="7620000" cy="838200"/>
          </a:xfrm>
        </p:spPr>
        <p:txBody>
          <a:bodyPr/>
          <a:lstStyle/>
          <a:p>
            <a:r>
              <a:rPr lang="en-US"/>
              <a:t>Loose     Periodic     Balanced</a:t>
            </a:r>
          </a:p>
        </p:txBody>
      </p:sp>
      <p:sp>
        <p:nvSpPr>
          <p:cNvPr id="47107" name="Rectangle 3"/>
          <p:cNvSpPr>
            <a:spLocks noGrp="1" noChangeArrowheads="1"/>
          </p:cNvSpPr>
          <p:nvPr>
            <p:ph type="body" idx="1"/>
          </p:nvPr>
        </p:nvSpPr>
        <p:spPr>
          <a:xfrm>
            <a:off x="990600" y="1219200"/>
            <a:ext cx="7924800" cy="5334000"/>
          </a:xfrm>
        </p:spPr>
        <p:txBody>
          <a:bodyPr/>
          <a:lstStyle/>
          <a:p>
            <a:pPr>
              <a:lnSpc>
                <a:spcPct val="90000"/>
              </a:lnSpc>
              <a:buFontTx/>
              <a:buNone/>
            </a:pPr>
            <a:r>
              <a:rPr lang="en-US" sz="1800" b="1"/>
              <a:t>Loose-</a:t>
            </a:r>
            <a:r>
              <a:rPr lang="en-US" sz="1800"/>
              <a:t>main idea stated at the beginning of the sentence followed by additional information.  The sentence makes complete sense if brought to a close before the actual ending, </a:t>
            </a:r>
          </a:p>
          <a:p>
            <a:pPr>
              <a:lnSpc>
                <a:spcPct val="90000"/>
              </a:lnSpc>
              <a:buFontTx/>
              <a:buNone/>
            </a:pPr>
            <a:r>
              <a:rPr lang="en-US" sz="1800" i="1"/>
              <a:t>We reached Columbia/ that morning/ after a turbulent flight.</a:t>
            </a:r>
          </a:p>
          <a:p>
            <a:pPr>
              <a:lnSpc>
                <a:spcPct val="90000"/>
              </a:lnSpc>
              <a:buFontTx/>
              <a:buNone/>
            </a:pPr>
            <a:r>
              <a:rPr lang="en-US" sz="1800" i="1"/>
              <a:t>He resigned after denouncing his accusers and asserting his own innocence time and time again.</a:t>
            </a:r>
          </a:p>
          <a:p>
            <a:pPr>
              <a:lnSpc>
                <a:spcPct val="90000"/>
              </a:lnSpc>
              <a:buFontTx/>
              <a:buNone/>
            </a:pPr>
            <a:r>
              <a:rPr lang="en-US" sz="1800" b="1"/>
              <a:t>Periodic-</a:t>
            </a:r>
            <a:r>
              <a:rPr lang="en-US" sz="1800"/>
              <a:t>main idea withheld until the end of the sentence.  It makes sense only when the end of the sentence is reached, </a:t>
            </a:r>
          </a:p>
          <a:p>
            <a:pPr>
              <a:lnSpc>
                <a:spcPct val="90000"/>
              </a:lnSpc>
              <a:buFontTx/>
              <a:buNone/>
            </a:pPr>
            <a:r>
              <a:rPr lang="en-US" sz="1800" i="1"/>
              <a:t>That morning after a turbulent flight, we reached Columbia.</a:t>
            </a:r>
          </a:p>
          <a:p>
            <a:pPr>
              <a:lnSpc>
                <a:spcPct val="90000"/>
              </a:lnSpc>
              <a:buFontTx/>
              <a:buNone/>
            </a:pPr>
            <a:r>
              <a:rPr lang="en-US" sz="1800" i="1"/>
              <a:t>After denouncing his accusers and asserting his own innocence time and time again, the State Department official resigned.</a:t>
            </a:r>
          </a:p>
          <a:p>
            <a:pPr>
              <a:lnSpc>
                <a:spcPct val="90000"/>
              </a:lnSpc>
              <a:buFontTx/>
              <a:buNone/>
            </a:pPr>
            <a:r>
              <a:rPr lang="en-US" sz="1800" b="1"/>
              <a:t>Balanced/Parallel-</a:t>
            </a:r>
            <a:r>
              <a:rPr lang="en-US" sz="1800"/>
              <a:t>the phrases or clauses balance each other in likeness or structure, meaning, and/or length, </a:t>
            </a:r>
          </a:p>
          <a:p>
            <a:pPr>
              <a:lnSpc>
                <a:spcPct val="90000"/>
              </a:lnSpc>
              <a:buFontTx/>
              <a:buNone/>
            </a:pPr>
            <a:r>
              <a:rPr lang="en-US" sz="1800" i="1"/>
              <a:t>He maketh me to lie down in green pastures; he leadeth me beside the still waters.</a:t>
            </a:r>
          </a:p>
          <a:p>
            <a:pPr>
              <a:lnSpc>
                <a:spcPct val="90000"/>
              </a:lnSpc>
              <a:buFontTx/>
              <a:buNone/>
            </a:pPr>
            <a:r>
              <a:rPr lang="en-US" sz="1800" i="1"/>
              <a:t>To err is human, to forgive is divine.</a:t>
            </a:r>
          </a:p>
          <a:p>
            <a:pPr>
              <a:lnSpc>
                <a:spcPct val="90000"/>
              </a:lnSpc>
              <a:buFontTx/>
              <a:buNone/>
            </a:pPr>
            <a:r>
              <a:rPr lang="en-US" sz="1800" i="1"/>
              <a:t>Together we planned the house, together we built it, and together we watched it go up in smoke.</a:t>
            </a:r>
          </a:p>
          <a:p>
            <a:pPr>
              <a:lnSpc>
                <a:spcPct val="90000"/>
              </a:lnSpc>
              <a:buFontTx/>
              <a:buNone/>
            </a:pPr>
            <a:r>
              <a:rPr lang="en-US" sz="1800" i="1"/>
              <a:t>He was walking, running, and jumping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Sentence Patterns:</a:t>
            </a:r>
            <a:br>
              <a:rPr lang="en-US"/>
            </a:br>
            <a:r>
              <a:rPr lang="en-US"/>
              <a:t>Natural, Inverted, Split Order</a:t>
            </a:r>
          </a:p>
        </p:txBody>
      </p:sp>
      <p:sp>
        <p:nvSpPr>
          <p:cNvPr id="67587" name="Rectangle 3"/>
          <p:cNvSpPr>
            <a:spLocks noGrp="1" noChangeArrowheads="1"/>
          </p:cNvSpPr>
          <p:nvPr>
            <p:ph type="body" idx="1"/>
          </p:nvPr>
        </p:nvSpPr>
        <p:spPr/>
        <p:txBody>
          <a:bodyPr/>
          <a:lstStyle/>
          <a:p>
            <a:pPr>
              <a:lnSpc>
                <a:spcPct val="90000"/>
              </a:lnSpc>
            </a:pPr>
            <a:r>
              <a:rPr lang="en-US" sz="2800"/>
              <a:t>Natural Order-the subject comes first followed by the predicate.</a:t>
            </a:r>
          </a:p>
          <a:p>
            <a:pPr lvl="1">
              <a:lnSpc>
                <a:spcPct val="90000"/>
              </a:lnSpc>
            </a:pPr>
            <a:r>
              <a:rPr lang="en-US" sz="2400" i="1"/>
              <a:t>Oranges grow in California</a:t>
            </a:r>
            <a:r>
              <a:rPr lang="en-US" sz="2400"/>
              <a:t>.</a:t>
            </a:r>
          </a:p>
          <a:p>
            <a:pPr>
              <a:lnSpc>
                <a:spcPct val="90000"/>
              </a:lnSpc>
            </a:pPr>
            <a:r>
              <a:rPr lang="en-US" sz="2800"/>
              <a:t>Inverted Order (Sentence Inversions)-the predicate comes before the subject.</a:t>
            </a:r>
          </a:p>
          <a:p>
            <a:pPr lvl="1">
              <a:lnSpc>
                <a:spcPct val="90000"/>
              </a:lnSpc>
            </a:pPr>
            <a:r>
              <a:rPr lang="en-US" sz="2400" i="1"/>
              <a:t>In California grow oranges.</a:t>
            </a:r>
          </a:p>
          <a:p>
            <a:pPr>
              <a:lnSpc>
                <a:spcPct val="90000"/>
              </a:lnSpc>
            </a:pPr>
            <a:r>
              <a:rPr lang="en-US" sz="2800"/>
              <a:t>Split Order- the predicate is divided into two parts with the subject coming in the middle.</a:t>
            </a:r>
          </a:p>
          <a:p>
            <a:pPr lvl="1">
              <a:lnSpc>
                <a:spcPct val="90000"/>
              </a:lnSpc>
            </a:pPr>
            <a:r>
              <a:rPr lang="en-US" sz="2400" i="1"/>
              <a:t>In California oranges grow.</a:t>
            </a:r>
          </a:p>
          <a:p>
            <a:pPr lvl="1">
              <a:lnSpc>
                <a:spcPct val="90000"/>
              </a:lnSpc>
              <a:buFontTx/>
              <a:buNone/>
            </a:pPr>
            <a:endParaRPr lang="en-US" sz="2400" i="1"/>
          </a:p>
          <a:p>
            <a:pPr>
              <a:lnSpc>
                <a:spcPct val="90000"/>
              </a:lnSpc>
              <a:buFontTx/>
              <a:buNone/>
            </a:pPr>
            <a:r>
              <a:rPr lang="en-US" sz="1800"/>
              <a:t>(Syntax)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Diction: Word Choice</a:t>
            </a:r>
          </a:p>
        </p:txBody>
      </p:sp>
      <p:sp>
        <p:nvSpPr>
          <p:cNvPr id="30723" name="Rectangle 3"/>
          <p:cNvSpPr>
            <a:spLocks noGrp="1" noChangeArrowheads="1"/>
          </p:cNvSpPr>
          <p:nvPr>
            <p:ph type="body" idx="1"/>
          </p:nvPr>
        </p:nvSpPr>
        <p:spPr/>
        <p:txBody>
          <a:bodyPr/>
          <a:lstStyle/>
          <a:p>
            <a:pPr algn="ctr"/>
            <a:r>
              <a:rPr lang="en-US" sz="4000"/>
              <a:t>“The difference between the right word and almost the right word is like the difference between lightning and the lightning bug.”  Mark Twain</a:t>
            </a:r>
            <a:endParaRPr lang="en-US" sz="4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Syntax Continued</a:t>
            </a:r>
          </a:p>
        </p:txBody>
      </p:sp>
      <p:sp>
        <p:nvSpPr>
          <p:cNvPr id="68611" name="Rectangle 3"/>
          <p:cNvSpPr>
            <a:spLocks noGrp="1" noChangeArrowheads="1"/>
          </p:cNvSpPr>
          <p:nvPr>
            <p:ph type="body" idx="1"/>
          </p:nvPr>
        </p:nvSpPr>
        <p:spPr/>
        <p:txBody>
          <a:bodyPr/>
          <a:lstStyle/>
          <a:p>
            <a:pPr>
              <a:lnSpc>
                <a:spcPct val="90000"/>
              </a:lnSpc>
            </a:pPr>
            <a:r>
              <a:rPr lang="en-US" sz="2400"/>
              <a:t>Juxtaposition-a poetic and rhetorical device in which normally unassociated ideas, words, or phrases are placed next to one another, creating an effect of surprise</a:t>
            </a:r>
          </a:p>
          <a:p>
            <a:pPr lvl="1">
              <a:lnSpc>
                <a:spcPct val="90000"/>
              </a:lnSpc>
            </a:pPr>
            <a:r>
              <a:rPr lang="en-US" sz="2000" i="1"/>
              <a:t>The apparition of those faces in the crowd; Petals on a wet, black bough…</a:t>
            </a:r>
          </a:p>
          <a:p>
            <a:pPr>
              <a:lnSpc>
                <a:spcPct val="90000"/>
              </a:lnSpc>
            </a:pPr>
            <a:r>
              <a:rPr lang="en-US" sz="2400"/>
              <a:t>Repetition- a device in which words sounds, and ideas are used more than once for the purpose of enhancing the rhythm and creating emphasis.</a:t>
            </a:r>
          </a:p>
          <a:p>
            <a:pPr lvl="1">
              <a:lnSpc>
                <a:spcPct val="90000"/>
              </a:lnSpc>
            </a:pPr>
            <a:r>
              <a:rPr lang="en-US" sz="2000" i="1"/>
              <a:t>…government of the people, by the people, for the people…</a:t>
            </a:r>
          </a:p>
          <a:p>
            <a:pPr>
              <a:lnSpc>
                <a:spcPct val="90000"/>
              </a:lnSpc>
            </a:pPr>
            <a:r>
              <a:rPr lang="en-US" sz="2400"/>
              <a:t>Rhetorical Question-a question which expects no answer used to draw attention to a point and is usually stronger than a direct statement.</a:t>
            </a:r>
          </a:p>
          <a:p>
            <a:pPr lvl="1">
              <a:lnSpc>
                <a:spcPct val="90000"/>
              </a:lnSpc>
            </a:pPr>
            <a:r>
              <a:rPr lang="en-US" sz="2000" i="1"/>
              <a:t>If Chase is always right, as you have said, why did he fail the writing exam?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Syntax Review</a:t>
            </a:r>
          </a:p>
        </p:txBody>
      </p:sp>
      <p:sp>
        <p:nvSpPr>
          <p:cNvPr id="69635" name="Rectangle 3"/>
          <p:cNvSpPr>
            <a:spLocks noGrp="1" noChangeArrowheads="1"/>
          </p:cNvSpPr>
          <p:nvPr>
            <p:ph type="body" idx="1"/>
          </p:nvPr>
        </p:nvSpPr>
        <p:spPr>
          <a:xfrm>
            <a:off x="1066800" y="1676400"/>
            <a:ext cx="7620000" cy="4114800"/>
          </a:xfrm>
        </p:spPr>
        <p:txBody>
          <a:bodyPr/>
          <a:lstStyle/>
          <a:p>
            <a:pPr>
              <a:lnSpc>
                <a:spcPct val="90000"/>
              </a:lnSpc>
            </a:pPr>
            <a:r>
              <a:rPr lang="en-US" sz="2000">
                <a:latin typeface="Arial" charset="0"/>
                <a:cs typeface="Arial" charset="0"/>
              </a:rPr>
              <a:t>Are the sentences </a:t>
            </a:r>
            <a:r>
              <a:rPr lang="en-US" sz="2000" b="1">
                <a:latin typeface="Arial" charset="0"/>
                <a:cs typeface="Arial" charset="0"/>
              </a:rPr>
              <a:t>simple and direct</a:t>
            </a:r>
            <a:r>
              <a:rPr lang="en-US" sz="2000">
                <a:latin typeface="Arial" charset="0"/>
                <a:cs typeface="Arial" charset="0"/>
              </a:rPr>
              <a:t> or </a:t>
            </a:r>
            <a:r>
              <a:rPr lang="en-US" sz="2000" b="1">
                <a:latin typeface="Arial" charset="0"/>
                <a:cs typeface="Arial" charset="0"/>
              </a:rPr>
              <a:t>complex and convoluted</a:t>
            </a:r>
            <a:r>
              <a:rPr lang="en-US" sz="2000">
                <a:latin typeface="Arial" charset="0"/>
                <a:cs typeface="Arial" charset="0"/>
              </a:rPr>
              <a:t>?</a:t>
            </a:r>
            <a:endParaRPr lang="en-US" sz="2000"/>
          </a:p>
          <a:p>
            <a:pPr>
              <a:lnSpc>
                <a:spcPct val="90000"/>
              </a:lnSpc>
            </a:pPr>
            <a:r>
              <a:rPr lang="en-US" sz="2000">
                <a:latin typeface="Arial" charset="0"/>
                <a:cs typeface="Arial" charset="0"/>
              </a:rPr>
              <a:t>Are the sentences </a:t>
            </a:r>
            <a:r>
              <a:rPr lang="en-US" sz="2000" b="1">
                <a:latin typeface="Arial" charset="0"/>
                <a:cs typeface="Arial" charset="0"/>
              </a:rPr>
              <a:t>Loose/Cumulative</a:t>
            </a:r>
            <a:r>
              <a:rPr lang="en-US" sz="2000">
                <a:latin typeface="Arial" charset="0"/>
                <a:cs typeface="Arial" charset="0"/>
              </a:rPr>
              <a:t> (main idea at the beginning) or </a:t>
            </a:r>
            <a:r>
              <a:rPr lang="en-US" sz="2000" b="1">
                <a:latin typeface="Arial" charset="0"/>
                <a:cs typeface="Arial" charset="0"/>
              </a:rPr>
              <a:t>Periodic</a:t>
            </a:r>
            <a:r>
              <a:rPr lang="en-US" sz="2000">
                <a:latin typeface="Arial" charset="0"/>
                <a:cs typeface="Arial" charset="0"/>
              </a:rPr>
              <a:t> (main idea withheld until end of sentence)?</a:t>
            </a:r>
            <a:endParaRPr lang="en-US" sz="2000"/>
          </a:p>
          <a:p>
            <a:pPr>
              <a:lnSpc>
                <a:spcPct val="90000"/>
              </a:lnSpc>
            </a:pPr>
            <a:r>
              <a:rPr lang="en-US" sz="2000">
                <a:latin typeface="Arial" charset="0"/>
                <a:cs typeface="Arial" charset="0"/>
              </a:rPr>
              <a:t>Are there </a:t>
            </a:r>
            <a:r>
              <a:rPr lang="en-US" sz="2000" b="1">
                <a:latin typeface="Arial" charset="0"/>
                <a:cs typeface="Arial" charset="0"/>
              </a:rPr>
              <a:t>rhetorical questions</a:t>
            </a:r>
            <a:r>
              <a:rPr lang="en-US" sz="2000">
                <a:latin typeface="Arial" charset="0"/>
                <a:cs typeface="Arial" charset="0"/>
              </a:rPr>
              <a:t> in the passage?</a:t>
            </a:r>
            <a:endParaRPr lang="en-US" sz="2000"/>
          </a:p>
          <a:p>
            <a:pPr>
              <a:lnSpc>
                <a:spcPct val="90000"/>
              </a:lnSpc>
            </a:pPr>
            <a:r>
              <a:rPr lang="en-US" sz="2000">
                <a:latin typeface="Arial" charset="0"/>
                <a:cs typeface="Arial" charset="0"/>
              </a:rPr>
              <a:t>Is there </a:t>
            </a:r>
            <a:r>
              <a:rPr lang="en-US" sz="2000" b="1">
                <a:latin typeface="Arial" charset="0"/>
                <a:cs typeface="Arial" charset="0"/>
              </a:rPr>
              <a:t>variety in the sentence patterns</a:t>
            </a:r>
            <a:r>
              <a:rPr lang="en-US" sz="2000">
                <a:latin typeface="Arial" charset="0"/>
                <a:cs typeface="Arial" charset="0"/>
              </a:rPr>
              <a:t>?</a:t>
            </a:r>
            <a:endParaRPr lang="en-US" sz="2000"/>
          </a:p>
          <a:p>
            <a:pPr>
              <a:lnSpc>
                <a:spcPct val="90000"/>
              </a:lnSpc>
            </a:pPr>
            <a:r>
              <a:rPr lang="en-US" sz="2000">
                <a:latin typeface="Arial" charset="0"/>
                <a:cs typeface="Arial" charset="0"/>
              </a:rPr>
              <a:t>Does the author use </a:t>
            </a:r>
            <a:r>
              <a:rPr lang="en-US" sz="2000" b="1">
                <a:latin typeface="Arial" charset="0"/>
                <a:cs typeface="Arial" charset="0"/>
              </a:rPr>
              <a:t>repetition</a:t>
            </a:r>
            <a:r>
              <a:rPr lang="en-US" sz="2000">
                <a:latin typeface="Arial" charset="0"/>
                <a:cs typeface="Arial" charset="0"/>
              </a:rPr>
              <a:t> (words, sounds, ideas more than once for effect)?</a:t>
            </a:r>
            <a:endParaRPr lang="en-US" sz="2000"/>
          </a:p>
          <a:p>
            <a:pPr>
              <a:lnSpc>
                <a:spcPct val="90000"/>
              </a:lnSpc>
            </a:pPr>
            <a:r>
              <a:rPr lang="en-US" sz="2000">
                <a:latin typeface="Arial" charset="0"/>
                <a:cs typeface="Arial" charset="0"/>
              </a:rPr>
              <a:t>Does the author use </a:t>
            </a:r>
            <a:r>
              <a:rPr lang="en-US" sz="2000" b="1">
                <a:latin typeface="Arial" charset="0"/>
                <a:cs typeface="Arial" charset="0"/>
              </a:rPr>
              <a:t>parallel structure</a:t>
            </a:r>
            <a:r>
              <a:rPr lang="en-US" sz="2000">
                <a:latin typeface="Arial" charset="0"/>
                <a:cs typeface="Arial" charset="0"/>
              </a:rPr>
              <a:t> (similarity in words or phrases)?</a:t>
            </a:r>
            <a:endParaRPr lang="en-US" sz="2000"/>
          </a:p>
          <a:p>
            <a:pPr>
              <a:lnSpc>
                <a:spcPct val="90000"/>
              </a:lnSpc>
            </a:pPr>
            <a:r>
              <a:rPr lang="en-US" sz="2000">
                <a:latin typeface="Arial" charset="0"/>
                <a:cs typeface="Arial" charset="0"/>
              </a:rPr>
              <a:t>Does the author use </a:t>
            </a:r>
            <a:r>
              <a:rPr lang="en-US" sz="2000" b="1">
                <a:latin typeface="Arial" charset="0"/>
                <a:cs typeface="Arial" charset="0"/>
              </a:rPr>
              <a:t>antithesis</a:t>
            </a:r>
            <a:r>
              <a:rPr lang="en-US" sz="2000">
                <a:latin typeface="Arial" charset="0"/>
                <a:cs typeface="Arial" charset="0"/>
              </a:rPr>
              <a:t> (contrasting images presented with a balanced word or phrase)?</a:t>
            </a:r>
            <a:endParaRPr lang="en-US" sz="2000"/>
          </a:p>
          <a:p>
            <a:pPr>
              <a:lnSpc>
                <a:spcPct val="90000"/>
              </a:lnSpc>
            </a:pPr>
            <a:r>
              <a:rPr lang="en-US" sz="2000">
                <a:latin typeface="Arial" charset="0"/>
                <a:cs typeface="Arial" charset="0"/>
              </a:rPr>
              <a:t>Does the author use </a:t>
            </a:r>
            <a:r>
              <a:rPr lang="en-US" sz="2000" b="1">
                <a:latin typeface="Arial" charset="0"/>
                <a:cs typeface="Arial" charset="0"/>
              </a:rPr>
              <a:t>juxtaposition</a:t>
            </a:r>
            <a:r>
              <a:rPr lang="en-US" sz="2000">
                <a:latin typeface="Arial" charset="0"/>
                <a:cs typeface="Arial" charset="0"/>
              </a:rPr>
              <a:t> (unrelated ideas, words, phrases placed together for emphasis or surprise)?</a:t>
            </a: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6000"/>
              <a:t>Tone</a:t>
            </a:r>
          </a:p>
        </p:txBody>
      </p:sp>
      <p:sp>
        <p:nvSpPr>
          <p:cNvPr id="48131" name="Rectangle 3"/>
          <p:cNvSpPr>
            <a:spLocks noGrp="1" noChangeArrowheads="1"/>
          </p:cNvSpPr>
          <p:nvPr>
            <p:ph type="body" idx="1"/>
          </p:nvPr>
        </p:nvSpPr>
        <p:spPr/>
        <p:txBody>
          <a:bodyPr/>
          <a:lstStyle/>
          <a:p>
            <a:r>
              <a:rPr lang="en-US" sz="4000"/>
              <a:t>The manner of expression showing the author’s attitude toward characters, events,or situations.</a:t>
            </a:r>
          </a:p>
          <a:p>
            <a:r>
              <a:rPr lang="en-US" sz="4000"/>
              <a:t>Tone is reflected in the author’s “voice.”</a:t>
            </a:r>
          </a:p>
          <a:p>
            <a:pPr>
              <a:buFontTx/>
              <a:buNone/>
            </a:pPr>
            <a:endParaRPr lang="en-US"/>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Words to Describe Tone</a:t>
            </a:r>
          </a:p>
        </p:txBody>
      </p:sp>
      <p:sp>
        <p:nvSpPr>
          <p:cNvPr id="29699" name="Rectangle 3"/>
          <p:cNvSpPr>
            <a:spLocks noGrp="1" noChangeArrowheads="1"/>
          </p:cNvSpPr>
          <p:nvPr>
            <p:ph type="body" sz="half" idx="1"/>
          </p:nvPr>
        </p:nvSpPr>
        <p:spPr/>
        <p:txBody>
          <a:bodyPr/>
          <a:lstStyle/>
          <a:p>
            <a:pPr>
              <a:lnSpc>
                <a:spcPct val="90000"/>
              </a:lnSpc>
            </a:pPr>
            <a:r>
              <a:rPr lang="en-US" sz="2400"/>
              <a:t>Pedantic</a:t>
            </a:r>
          </a:p>
          <a:p>
            <a:pPr>
              <a:lnSpc>
                <a:spcPct val="90000"/>
              </a:lnSpc>
            </a:pPr>
            <a:r>
              <a:rPr lang="en-US" sz="2400"/>
              <a:t>Euphemistic</a:t>
            </a:r>
          </a:p>
          <a:p>
            <a:pPr>
              <a:lnSpc>
                <a:spcPct val="90000"/>
              </a:lnSpc>
            </a:pPr>
            <a:r>
              <a:rPr lang="en-US" sz="2400"/>
              <a:t>Pretentious</a:t>
            </a:r>
          </a:p>
          <a:p>
            <a:pPr>
              <a:lnSpc>
                <a:spcPct val="90000"/>
              </a:lnSpc>
            </a:pPr>
            <a:r>
              <a:rPr lang="en-US" sz="2400"/>
              <a:t>Sensuous</a:t>
            </a:r>
          </a:p>
          <a:p>
            <a:pPr>
              <a:lnSpc>
                <a:spcPct val="90000"/>
              </a:lnSpc>
            </a:pPr>
            <a:r>
              <a:rPr lang="en-US" sz="2400"/>
              <a:t>Exact</a:t>
            </a:r>
          </a:p>
          <a:p>
            <a:pPr>
              <a:lnSpc>
                <a:spcPct val="90000"/>
              </a:lnSpc>
            </a:pPr>
            <a:r>
              <a:rPr lang="en-US" sz="2400"/>
              <a:t>Cultured</a:t>
            </a:r>
          </a:p>
          <a:p>
            <a:pPr>
              <a:lnSpc>
                <a:spcPct val="90000"/>
              </a:lnSpc>
            </a:pPr>
            <a:r>
              <a:rPr lang="en-US" sz="2400"/>
              <a:t>Plain</a:t>
            </a:r>
          </a:p>
          <a:p>
            <a:pPr>
              <a:lnSpc>
                <a:spcPct val="90000"/>
              </a:lnSpc>
            </a:pPr>
            <a:r>
              <a:rPr lang="en-US" sz="2400"/>
              <a:t>Literal</a:t>
            </a:r>
          </a:p>
          <a:p>
            <a:pPr>
              <a:lnSpc>
                <a:spcPct val="90000"/>
              </a:lnSpc>
            </a:pPr>
            <a:r>
              <a:rPr lang="en-US" sz="2400"/>
              <a:t>Colloquial</a:t>
            </a:r>
          </a:p>
          <a:p>
            <a:pPr>
              <a:lnSpc>
                <a:spcPct val="90000"/>
              </a:lnSpc>
            </a:pPr>
            <a:r>
              <a:rPr lang="en-US" sz="2400"/>
              <a:t>Artificial</a:t>
            </a:r>
          </a:p>
          <a:p>
            <a:pPr>
              <a:lnSpc>
                <a:spcPct val="90000"/>
              </a:lnSpc>
            </a:pPr>
            <a:r>
              <a:rPr lang="en-US" sz="2400"/>
              <a:t>Detached</a:t>
            </a:r>
          </a:p>
          <a:p>
            <a:pPr>
              <a:lnSpc>
                <a:spcPct val="90000"/>
              </a:lnSpc>
              <a:buFontTx/>
              <a:buNone/>
            </a:pPr>
            <a:endParaRPr lang="en-US" sz="2400"/>
          </a:p>
        </p:txBody>
      </p:sp>
      <p:sp>
        <p:nvSpPr>
          <p:cNvPr id="29700" name="Rectangle 4"/>
          <p:cNvSpPr>
            <a:spLocks noGrp="1" noChangeArrowheads="1"/>
          </p:cNvSpPr>
          <p:nvPr>
            <p:ph type="body" sz="half" idx="2"/>
          </p:nvPr>
        </p:nvSpPr>
        <p:spPr>
          <a:xfrm>
            <a:off x="3505200" y="1828800"/>
            <a:ext cx="2286000" cy="4114800"/>
          </a:xfrm>
        </p:spPr>
        <p:txBody>
          <a:bodyPr/>
          <a:lstStyle/>
          <a:p>
            <a:r>
              <a:rPr lang="en-US" sz="2400"/>
              <a:t>Poetic</a:t>
            </a:r>
          </a:p>
          <a:p>
            <a:r>
              <a:rPr lang="en-US" sz="2400"/>
              <a:t>Moralistic</a:t>
            </a:r>
          </a:p>
          <a:p>
            <a:r>
              <a:rPr lang="en-US" sz="2400"/>
              <a:t>Slang</a:t>
            </a:r>
          </a:p>
          <a:p>
            <a:r>
              <a:rPr lang="en-US" sz="2400"/>
              <a:t>Idiomatic</a:t>
            </a:r>
          </a:p>
          <a:p>
            <a:r>
              <a:rPr lang="en-US" sz="2400"/>
              <a:t>Esoteric</a:t>
            </a:r>
          </a:p>
          <a:p>
            <a:r>
              <a:rPr lang="en-US" sz="2400"/>
              <a:t>Symbolic</a:t>
            </a:r>
          </a:p>
          <a:p>
            <a:r>
              <a:rPr lang="en-US" sz="2400"/>
              <a:t>Simple</a:t>
            </a:r>
          </a:p>
          <a:p>
            <a:r>
              <a:rPr lang="en-US" sz="2400"/>
              <a:t>Complex</a:t>
            </a:r>
          </a:p>
          <a:p>
            <a:r>
              <a:rPr lang="en-US" sz="2400"/>
              <a:t>Figurative</a:t>
            </a:r>
          </a:p>
        </p:txBody>
      </p:sp>
      <p:sp>
        <p:nvSpPr>
          <p:cNvPr id="29701" name="Rectangle 5"/>
          <p:cNvSpPr>
            <a:spLocks noChangeArrowheads="1"/>
          </p:cNvSpPr>
          <p:nvPr/>
        </p:nvSpPr>
        <p:spPr bwMode="auto">
          <a:xfrm>
            <a:off x="6019800" y="1828800"/>
            <a:ext cx="2286000" cy="4114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a:t>Vulgar</a:t>
            </a:r>
          </a:p>
          <a:p>
            <a:pPr marL="342900" indent="-342900">
              <a:lnSpc>
                <a:spcPct val="90000"/>
              </a:lnSpc>
              <a:spcBef>
                <a:spcPct val="20000"/>
              </a:spcBef>
              <a:buFontTx/>
              <a:buChar char="•"/>
            </a:pPr>
            <a:r>
              <a:rPr lang="en-US"/>
              <a:t>Scholarly</a:t>
            </a:r>
          </a:p>
          <a:p>
            <a:pPr marL="342900" indent="-342900">
              <a:lnSpc>
                <a:spcPct val="90000"/>
              </a:lnSpc>
              <a:spcBef>
                <a:spcPct val="20000"/>
              </a:spcBef>
              <a:buFontTx/>
              <a:buChar char="•"/>
            </a:pPr>
            <a:r>
              <a:rPr lang="en-US"/>
              <a:t>Insipid</a:t>
            </a:r>
          </a:p>
          <a:p>
            <a:pPr marL="342900" indent="-342900">
              <a:lnSpc>
                <a:spcPct val="90000"/>
              </a:lnSpc>
              <a:spcBef>
                <a:spcPct val="20000"/>
              </a:spcBef>
              <a:buFontTx/>
              <a:buChar char="•"/>
            </a:pPr>
            <a:r>
              <a:rPr lang="en-US"/>
              <a:t>Precise</a:t>
            </a:r>
          </a:p>
          <a:p>
            <a:pPr marL="342900" indent="-342900">
              <a:lnSpc>
                <a:spcPct val="90000"/>
              </a:lnSpc>
              <a:spcBef>
                <a:spcPct val="20000"/>
              </a:spcBef>
              <a:buFontTx/>
              <a:buChar char="•"/>
            </a:pPr>
            <a:r>
              <a:rPr lang="en-US"/>
              <a:t>Learned</a:t>
            </a:r>
          </a:p>
          <a:p>
            <a:pPr marL="342900" indent="-342900">
              <a:lnSpc>
                <a:spcPct val="90000"/>
              </a:lnSpc>
              <a:spcBef>
                <a:spcPct val="20000"/>
              </a:spcBef>
              <a:buFontTx/>
              <a:buChar char="•"/>
            </a:pPr>
            <a:r>
              <a:rPr lang="en-US"/>
              <a:t>Picturesque</a:t>
            </a:r>
          </a:p>
          <a:p>
            <a:pPr marL="342900" indent="-342900">
              <a:lnSpc>
                <a:spcPct val="90000"/>
              </a:lnSpc>
              <a:spcBef>
                <a:spcPct val="20000"/>
              </a:spcBef>
              <a:buFontTx/>
              <a:buChar char="•"/>
            </a:pPr>
            <a:r>
              <a:rPr lang="en-US"/>
              <a:t>Trite</a:t>
            </a:r>
          </a:p>
          <a:p>
            <a:pPr marL="342900" indent="-342900">
              <a:lnSpc>
                <a:spcPct val="90000"/>
              </a:lnSpc>
              <a:spcBef>
                <a:spcPct val="20000"/>
              </a:spcBef>
              <a:buFontTx/>
              <a:buChar char="•"/>
            </a:pPr>
            <a:r>
              <a:rPr lang="en-US"/>
              <a:t>Obscure</a:t>
            </a:r>
          </a:p>
          <a:p>
            <a:pPr marL="342900" indent="-342900">
              <a:lnSpc>
                <a:spcPct val="90000"/>
              </a:lnSpc>
              <a:spcBef>
                <a:spcPct val="20000"/>
              </a:spcBef>
              <a:buFontTx/>
              <a:buChar char="•"/>
            </a:pPr>
            <a:r>
              <a:rPr lang="en-US"/>
              <a:t>Bombastic</a:t>
            </a:r>
          </a:p>
          <a:p>
            <a:pPr marL="342900" indent="-342900">
              <a:lnSpc>
                <a:spcPct val="90000"/>
              </a:lnSpc>
              <a:spcBef>
                <a:spcPct val="20000"/>
              </a:spcBef>
              <a:buFontTx/>
              <a:buChar char="•"/>
            </a:pPr>
            <a:r>
              <a:rPr lang="en-US"/>
              <a:t>Grotesque</a:t>
            </a:r>
          </a:p>
          <a:p>
            <a:pPr marL="342900" indent="-342900">
              <a:lnSpc>
                <a:spcPct val="90000"/>
              </a:lnSpc>
              <a:spcBef>
                <a:spcPct val="20000"/>
              </a:spcBef>
              <a:buFontTx/>
              <a:buChar char="•"/>
            </a:pPr>
            <a:endParaRPr lang="en-US"/>
          </a:p>
          <a:p>
            <a:pPr marL="342900" indent="-342900">
              <a:lnSpc>
                <a:spcPct val="90000"/>
              </a:lnSpc>
              <a:spcBef>
                <a:spcPct val="20000"/>
              </a:spcBef>
              <a:buFontTx/>
              <a:buChar char="•"/>
            </a:pPr>
            <a:endParaRPr lang="en-US"/>
          </a:p>
          <a:p>
            <a:pPr marL="342900" indent="-342900">
              <a:lnSpc>
                <a:spcPct val="90000"/>
              </a:lnSpc>
              <a:spcBef>
                <a:spcPct val="20000"/>
              </a:spcBef>
              <a:buFontTx/>
              <a:buChar char="•"/>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Tone </a:t>
            </a:r>
            <a:r>
              <a:rPr lang="en-US" sz="2400"/>
              <a:t>passage from Ruth McKenny’s </a:t>
            </a:r>
            <a:br>
              <a:rPr lang="en-US" sz="2400"/>
            </a:br>
            <a:r>
              <a:rPr lang="en-US" sz="2400"/>
              <a:t>“A Loud Sneer for Our Feathered Friends”</a:t>
            </a:r>
            <a:endParaRPr lang="en-US"/>
          </a:p>
        </p:txBody>
      </p:sp>
      <p:sp>
        <p:nvSpPr>
          <p:cNvPr id="56323" name="Rectangle 3"/>
          <p:cNvSpPr>
            <a:spLocks noGrp="1" noChangeArrowheads="1"/>
          </p:cNvSpPr>
          <p:nvPr>
            <p:ph type="body" idx="1"/>
          </p:nvPr>
        </p:nvSpPr>
        <p:spPr/>
        <p:txBody>
          <a:bodyPr/>
          <a:lstStyle/>
          <a:p>
            <a:pPr>
              <a:lnSpc>
                <a:spcPct val="90000"/>
              </a:lnSpc>
              <a:buFontTx/>
              <a:buNone/>
            </a:pPr>
            <a:r>
              <a:rPr lang="en-US" sz="2800" i="1"/>
              <a:t>We refused to get out of the bed when the bugle blew in the morning, we fought against scrubbing our teeth in public to music, we sneered when the flag was ceremoniously lowered at sunset, we avoided doing a good deed a day, we complained loudly about the food…and we bought some chalk and wrote all over the Recreation Cabin, “We hate Camp Hiwah.”</a:t>
            </a:r>
          </a:p>
          <a:p>
            <a:pPr>
              <a:lnSpc>
                <a:spcPct val="90000"/>
              </a:lnSpc>
              <a:buFontTx/>
              <a:buNone/>
            </a:pPr>
            <a:r>
              <a:rPr lang="en-US" sz="2800"/>
              <a:t>How does the author establish the negative attitude the campers have toward Camp Hiwah?</a:t>
            </a:r>
          </a:p>
          <a:p>
            <a:pPr>
              <a:lnSpc>
                <a:spcPct val="90000"/>
              </a:lnSpc>
              <a:buFontTx/>
              <a:buNone/>
            </a:pPr>
            <a:r>
              <a:rPr lang="en-US" sz="2800"/>
              <a:t>Does sentence structure also contribute to tone?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Tone </a:t>
            </a:r>
            <a:r>
              <a:rPr lang="en-US" sz="2000"/>
              <a:t>Passage from James Ramsey Ullman’s “Kilimanjaro”</a:t>
            </a:r>
            <a:endParaRPr lang="en-US" sz="4800"/>
          </a:p>
        </p:txBody>
      </p:sp>
      <p:sp>
        <p:nvSpPr>
          <p:cNvPr id="61443" name="Rectangle 3"/>
          <p:cNvSpPr>
            <a:spLocks noGrp="1" noChangeArrowheads="1"/>
          </p:cNvSpPr>
          <p:nvPr>
            <p:ph type="body" idx="1"/>
          </p:nvPr>
        </p:nvSpPr>
        <p:spPr>
          <a:xfrm>
            <a:off x="1066800" y="1752600"/>
            <a:ext cx="7620000" cy="4495800"/>
          </a:xfrm>
        </p:spPr>
        <p:txBody>
          <a:bodyPr/>
          <a:lstStyle/>
          <a:p>
            <a:pPr>
              <a:lnSpc>
                <a:spcPct val="90000"/>
              </a:lnSpc>
              <a:buFontTx/>
              <a:buNone/>
            </a:pPr>
            <a:r>
              <a:rPr lang="en-US" sz="2800" i="1"/>
              <a:t>It has been called the House of God. It has been called the High One. The Cold One. The White One.  On close acquaintance by climbers, it has been called a variety of names rather less printable.  But to the world at large it is Kilimanjaro, the apex of Africa and one of the great mountains on the earth.</a:t>
            </a:r>
          </a:p>
          <a:p>
            <a:pPr>
              <a:lnSpc>
                <a:spcPct val="90000"/>
              </a:lnSpc>
              <a:buFontTx/>
              <a:buNone/>
            </a:pPr>
            <a:endParaRPr lang="en-US" sz="2800" i="1"/>
          </a:p>
          <a:p>
            <a:pPr>
              <a:lnSpc>
                <a:spcPct val="90000"/>
              </a:lnSpc>
              <a:buFontTx/>
              <a:buNone/>
            </a:pPr>
            <a:r>
              <a:rPr lang="en-US" sz="2800"/>
              <a:t>What is the author’s attitude toward Kilimanjaro?</a:t>
            </a:r>
          </a:p>
          <a:p>
            <a:pPr>
              <a:lnSpc>
                <a:spcPct val="90000"/>
              </a:lnSpc>
              <a:buFontTx/>
              <a:buNone/>
            </a:pPr>
            <a:r>
              <a:rPr lang="en-US" sz="2800"/>
              <a:t>How does the sentence structure help establish this tone?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Tone Review</a:t>
            </a:r>
          </a:p>
        </p:txBody>
      </p:sp>
      <p:sp>
        <p:nvSpPr>
          <p:cNvPr id="71683" name="Rectangle 3"/>
          <p:cNvSpPr>
            <a:spLocks noGrp="1" noChangeArrowheads="1"/>
          </p:cNvSpPr>
          <p:nvPr>
            <p:ph type="body" idx="1"/>
          </p:nvPr>
        </p:nvSpPr>
        <p:spPr/>
        <p:txBody>
          <a:bodyPr/>
          <a:lstStyle/>
          <a:p>
            <a:pPr>
              <a:lnSpc>
                <a:spcPct val="90000"/>
              </a:lnSpc>
            </a:pPr>
            <a:r>
              <a:rPr lang="en-US">
                <a:latin typeface="Arial" charset="0"/>
                <a:cs typeface="Arial" charset="0"/>
              </a:rPr>
              <a:t>What seems to be the speaker</a:t>
            </a:r>
            <a:r>
              <a:rPr lang="en-US">
                <a:latin typeface="Times New Roman"/>
                <a:cs typeface="Arial" charset="0"/>
              </a:rPr>
              <a:t>’</a:t>
            </a:r>
            <a:r>
              <a:rPr lang="en-US">
                <a:latin typeface="Arial" charset="0"/>
                <a:cs typeface="Arial" charset="0"/>
              </a:rPr>
              <a:t>s </a:t>
            </a:r>
            <a:r>
              <a:rPr lang="en-US" b="1">
                <a:latin typeface="Arial" charset="0"/>
                <a:cs typeface="Arial" charset="0"/>
              </a:rPr>
              <a:t>attitude</a:t>
            </a:r>
            <a:r>
              <a:rPr lang="en-US">
                <a:latin typeface="Arial" charset="0"/>
                <a:cs typeface="Arial" charset="0"/>
              </a:rPr>
              <a:t> in the passage?</a:t>
            </a:r>
            <a:endParaRPr lang="en-US"/>
          </a:p>
          <a:p>
            <a:pPr>
              <a:lnSpc>
                <a:spcPct val="90000"/>
              </a:lnSpc>
            </a:pPr>
            <a:r>
              <a:rPr lang="en-US">
                <a:latin typeface="Arial" charset="0"/>
                <a:cs typeface="Arial" charset="0"/>
              </a:rPr>
              <a:t>Is more than one attitude or point of view expressed?</a:t>
            </a:r>
            <a:endParaRPr lang="en-US"/>
          </a:p>
          <a:p>
            <a:pPr>
              <a:lnSpc>
                <a:spcPct val="90000"/>
              </a:lnSpc>
            </a:pPr>
            <a:r>
              <a:rPr lang="en-US">
                <a:latin typeface="Arial" charset="0"/>
                <a:cs typeface="Arial" charset="0"/>
              </a:rPr>
              <a:t>Does the passage have a noticeable </a:t>
            </a:r>
            <a:r>
              <a:rPr lang="en-US" b="1">
                <a:latin typeface="Arial" charset="0"/>
                <a:cs typeface="Arial" charset="0"/>
              </a:rPr>
              <a:t>emotional mood</a:t>
            </a:r>
            <a:r>
              <a:rPr lang="en-US">
                <a:latin typeface="Arial" charset="0"/>
                <a:cs typeface="Arial" charset="0"/>
              </a:rPr>
              <a:t> or atmosphere?</a:t>
            </a:r>
            <a:endParaRPr lang="en-US"/>
          </a:p>
          <a:p>
            <a:pPr>
              <a:lnSpc>
                <a:spcPct val="90000"/>
              </a:lnSpc>
            </a:pPr>
            <a:r>
              <a:rPr lang="en-US">
                <a:latin typeface="Arial" charset="0"/>
                <a:cs typeface="Arial" charset="0"/>
              </a:rPr>
              <a:t>What effect does tone have on the reader?</a:t>
            </a:r>
            <a:endParaRPr lang="en-US"/>
          </a:p>
          <a:p>
            <a:pPr>
              <a:lnSpc>
                <a:spcPct val="90000"/>
              </a:lnSpc>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Point of View</a:t>
            </a:r>
          </a:p>
        </p:txBody>
      </p:sp>
      <p:sp>
        <p:nvSpPr>
          <p:cNvPr id="49155" name="Rectangle 3"/>
          <p:cNvSpPr>
            <a:spLocks noGrp="1" noChangeArrowheads="1"/>
          </p:cNvSpPr>
          <p:nvPr>
            <p:ph type="body" idx="1"/>
          </p:nvPr>
        </p:nvSpPr>
        <p:spPr/>
        <p:txBody>
          <a:bodyPr/>
          <a:lstStyle/>
          <a:p>
            <a:r>
              <a:rPr lang="en-US" sz="2800" b="1" u="sng"/>
              <a:t>First Person</a:t>
            </a:r>
          </a:p>
          <a:p>
            <a:pPr lvl="1"/>
            <a:r>
              <a:rPr lang="en-US" sz="2400"/>
              <a:t>Narrator uses first person pronouns (I, my, mine, we, our, us, etc.</a:t>
            </a:r>
          </a:p>
          <a:p>
            <a:pPr lvl="1"/>
            <a:r>
              <a:rPr lang="en-US" sz="2400"/>
              <a:t>Access to the narrator’s consciousness</a:t>
            </a:r>
          </a:p>
          <a:p>
            <a:pPr lvl="1"/>
            <a:r>
              <a:rPr lang="en-US" sz="2400"/>
              <a:t>Story is told through the eyes of main character (protagonist), minor character, or outside observer</a:t>
            </a:r>
          </a:p>
          <a:p>
            <a:pPr lvl="1"/>
            <a:r>
              <a:rPr lang="en-US" sz="2400"/>
              <a:t>Narrator is reliable when observer is used, but may not be reliable when told by a character.  The narrator may be naïve or biased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Point of View</a:t>
            </a:r>
          </a:p>
        </p:txBody>
      </p:sp>
      <p:sp>
        <p:nvSpPr>
          <p:cNvPr id="63491" name="Rectangle 3"/>
          <p:cNvSpPr>
            <a:spLocks noGrp="1" noChangeArrowheads="1"/>
          </p:cNvSpPr>
          <p:nvPr>
            <p:ph type="body" idx="1"/>
          </p:nvPr>
        </p:nvSpPr>
        <p:spPr>
          <a:xfrm>
            <a:off x="990600" y="1600200"/>
            <a:ext cx="7620000" cy="2057400"/>
          </a:xfrm>
        </p:spPr>
        <p:txBody>
          <a:bodyPr/>
          <a:lstStyle/>
          <a:p>
            <a:r>
              <a:rPr lang="en-US" sz="2400" b="1" u="sng"/>
              <a:t>Third Person Omniscient (all knowing)</a:t>
            </a:r>
          </a:p>
          <a:p>
            <a:pPr lvl="1"/>
            <a:r>
              <a:rPr lang="en-US" sz="2000"/>
              <a:t>Third person pronouns (he, she) mostly</a:t>
            </a:r>
          </a:p>
          <a:p>
            <a:pPr lvl="1"/>
            <a:r>
              <a:rPr lang="en-US" sz="2000"/>
              <a:t>Access to consciousness of more than one character, perhaps all </a:t>
            </a:r>
          </a:p>
          <a:p>
            <a:pPr lvl="1"/>
            <a:r>
              <a:rPr lang="en-US" sz="2000"/>
              <a:t>Story seen through eyes of an outside observer</a:t>
            </a:r>
          </a:p>
          <a:p>
            <a:pPr lvl="1"/>
            <a:r>
              <a:rPr lang="en-US" sz="2000"/>
              <a:t>Reliable as implied author’s voice</a:t>
            </a:r>
          </a:p>
        </p:txBody>
      </p:sp>
      <p:sp>
        <p:nvSpPr>
          <p:cNvPr id="63494" name="Rectangle 6"/>
          <p:cNvSpPr>
            <a:spLocks noChangeArrowheads="1"/>
          </p:cNvSpPr>
          <p:nvPr/>
        </p:nvSpPr>
        <p:spPr bwMode="auto">
          <a:xfrm>
            <a:off x="1143000" y="3810000"/>
            <a:ext cx="7620000" cy="13716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b="1" u="sng"/>
              <a:t>Third Person </a:t>
            </a:r>
            <a:r>
              <a:rPr lang="en-US" sz="3600" b="1" u="sng"/>
              <a:t>Limited</a:t>
            </a:r>
            <a:r>
              <a:rPr lang="en-US" b="1" u="sng"/>
              <a:t> Omniscient</a:t>
            </a:r>
          </a:p>
          <a:p>
            <a:pPr marL="742950" lvl="1" indent="-285750">
              <a:lnSpc>
                <a:spcPct val="90000"/>
              </a:lnSpc>
              <a:spcBef>
                <a:spcPct val="20000"/>
              </a:spcBef>
              <a:buFontTx/>
              <a:buChar char="–"/>
            </a:pPr>
            <a:r>
              <a:rPr lang="en-US" sz="2000"/>
              <a:t>Third person pronouns (he, she) mostly</a:t>
            </a:r>
          </a:p>
          <a:p>
            <a:pPr marL="742950" lvl="1" indent="-285750">
              <a:lnSpc>
                <a:spcPct val="90000"/>
              </a:lnSpc>
              <a:spcBef>
                <a:spcPct val="20000"/>
              </a:spcBef>
              <a:buFontTx/>
              <a:buChar char="–"/>
            </a:pPr>
            <a:r>
              <a:rPr lang="en-US" sz="2000"/>
              <a:t>Access to consciousness of one character </a:t>
            </a:r>
          </a:p>
          <a:p>
            <a:pPr marL="742950" lvl="1" indent="-285750">
              <a:lnSpc>
                <a:spcPct val="90000"/>
              </a:lnSpc>
              <a:spcBef>
                <a:spcPct val="20000"/>
              </a:spcBef>
              <a:buFontTx/>
              <a:buChar char="–"/>
            </a:pPr>
            <a:r>
              <a:rPr lang="en-US" sz="2000"/>
              <a:t>Story seen through eyes of an outside observer, protagonist, or minor character whose presence dominates</a:t>
            </a:r>
          </a:p>
          <a:p>
            <a:pPr marL="742950" lvl="1" indent="-285750">
              <a:lnSpc>
                <a:spcPct val="90000"/>
              </a:lnSpc>
              <a:spcBef>
                <a:spcPct val="20000"/>
              </a:spcBef>
              <a:buFontTx/>
              <a:buChar char="–"/>
            </a:pPr>
            <a:r>
              <a:rPr lang="en-US" sz="2000"/>
              <a:t>Reliable when observer is used, less reliable when character used or when narrator intrudes or comments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Point of View</a:t>
            </a:r>
          </a:p>
        </p:txBody>
      </p:sp>
      <p:sp>
        <p:nvSpPr>
          <p:cNvPr id="65541" name="Rectangle 5"/>
          <p:cNvSpPr>
            <a:spLocks noGrp="1" noChangeArrowheads="1"/>
          </p:cNvSpPr>
          <p:nvPr>
            <p:ph type="body" idx="1"/>
          </p:nvPr>
        </p:nvSpPr>
        <p:spPr>
          <a:xfrm>
            <a:off x="1066800" y="1752600"/>
            <a:ext cx="7620000" cy="3352800"/>
          </a:xfrm>
          <a:noFill/>
          <a:ln/>
        </p:spPr>
        <p:txBody>
          <a:bodyPr/>
          <a:lstStyle/>
          <a:p>
            <a:r>
              <a:rPr lang="en-US" sz="2400" b="1" u="sng"/>
              <a:t>Stream of Consciousness</a:t>
            </a:r>
          </a:p>
          <a:p>
            <a:pPr lvl="1"/>
            <a:r>
              <a:rPr lang="en-US" sz="2000"/>
              <a:t>First or third person</a:t>
            </a:r>
          </a:p>
          <a:p>
            <a:pPr lvl="1"/>
            <a:r>
              <a:rPr lang="en-US" sz="2000"/>
              <a:t>Unbroken flow of perceptions, thoughts, and feelings</a:t>
            </a:r>
          </a:p>
          <a:p>
            <a:pPr lvl="1"/>
            <a:r>
              <a:rPr lang="en-US" sz="2000"/>
              <a:t>Narrator records in detail what passes through a character’s mind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Diction: Word Choice</a:t>
            </a:r>
          </a:p>
        </p:txBody>
      </p:sp>
      <p:sp>
        <p:nvSpPr>
          <p:cNvPr id="55299" name="Rectangle 3"/>
          <p:cNvSpPr>
            <a:spLocks noGrp="1" noChangeArrowheads="1"/>
          </p:cNvSpPr>
          <p:nvPr>
            <p:ph type="body" idx="1"/>
          </p:nvPr>
        </p:nvSpPr>
        <p:spPr/>
        <p:txBody>
          <a:bodyPr/>
          <a:lstStyle/>
          <a:p>
            <a:pPr>
              <a:buFontTx/>
              <a:buNone/>
            </a:pPr>
            <a:endParaRPr lang="en-US"/>
          </a:p>
          <a:p>
            <a:r>
              <a:rPr lang="en-US" sz="3600"/>
              <a:t>A study of diction is the analysis of how a writer uses language for a distinct purpose and effect, including WORD CHOICE and FIGURES OF SPEECH.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List of Rhetorical Terms</a:t>
            </a:r>
          </a:p>
        </p:txBody>
      </p:sp>
      <p:sp>
        <p:nvSpPr>
          <p:cNvPr id="43011" name="Rectangle 3"/>
          <p:cNvSpPr>
            <a:spLocks noGrp="1" noChangeArrowheads="1"/>
          </p:cNvSpPr>
          <p:nvPr>
            <p:ph type="body" sz="half" idx="1"/>
          </p:nvPr>
        </p:nvSpPr>
        <p:spPr/>
        <p:txBody>
          <a:bodyPr/>
          <a:lstStyle/>
          <a:p>
            <a:pPr>
              <a:lnSpc>
                <a:spcPct val="90000"/>
              </a:lnSpc>
            </a:pPr>
            <a:r>
              <a:rPr lang="en-US" sz="2400"/>
              <a:t>Alliteration</a:t>
            </a:r>
          </a:p>
          <a:p>
            <a:pPr>
              <a:lnSpc>
                <a:spcPct val="90000"/>
              </a:lnSpc>
            </a:pPr>
            <a:r>
              <a:rPr lang="en-US" sz="2400"/>
              <a:t>Assonance</a:t>
            </a:r>
          </a:p>
          <a:p>
            <a:pPr>
              <a:lnSpc>
                <a:spcPct val="90000"/>
              </a:lnSpc>
            </a:pPr>
            <a:r>
              <a:rPr lang="en-US" sz="2400"/>
              <a:t>Consonance</a:t>
            </a:r>
          </a:p>
          <a:p>
            <a:pPr>
              <a:lnSpc>
                <a:spcPct val="90000"/>
              </a:lnSpc>
            </a:pPr>
            <a:r>
              <a:rPr lang="en-US" sz="2400"/>
              <a:t>Simile/ Metaphor</a:t>
            </a:r>
          </a:p>
          <a:p>
            <a:pPr>
              <a:lnSpc>
                <a:spcPct val="90000"/>
              </a:lnSpc>
            </a:pPr>
            <a:r>
              <a:rPr lang="en-US" sz="2400"/>
              <a:t>Conceit</a:t>
            </a:r>
          </a:p>
          <a:p>
            <a:pPr>
              <a:lnSpc>
                <a:spcPct val="90000"/>
              </a:lnSpc>
            </a:pPr>
            <a:r>
              <a:rPr lang="en-US" sz="2400"/>
              <a:t>Imagery</a:t>
            </a:r>
          </a:p>
          <a:p>
            <a:pPr>
              <a:lnSpc>
                <a:spcPct val="90000"/>
              </a:lnSpc>
            </a:pPr>
            <a:r>
              <a:rPr lang="en-US" sz="2400"/>
              <a:t>Personification</a:t>
            </a:r>
          </a:p>
          <a:p>
            <a:pPr>
              <a:lnSpc>
                <a:spcPct val="90000"/>
              </a:lnSpc>
            </a:pPr>
            <a:r>
              <a:rPr lang="en-US" sz="2400"/>
              <a:t>Onomatopoeia</a:t>
            </a:r>
          </a:p>
          <a:p>
            <a:pPr>
              <a:lnSpc>
                <a:spcPct val="90000"/>
              </a:lnSpc>
            </a:pPr>
            <a:r>
              <a:rPr lang="en-US" sz="2400"/>
              <a:t>Hyperbole</a:t>
            </a:r>
          </a:p>
          <a:p>
            <a:pPr>
              <a:lnSpc>
                <a:spcPct val="90000"/>
              </a:lnSpc>
            </a:pPr>
            <a:r>
              <a:rPr lang="en-US" sz="2400"/>
              <a:t>Understatement</a:t>
            </a:r>
          </a:p>
        </p:txBody>
      </p:sp>
      <p:sp>
        <p:nvSpPr>
          <p:cNvPr id="43012" name="Rectangle 4"/>
          <p:cNvSpPr>
            <a:spLocks noGrp="1" noChangeArrowheads="1"/>
          </p:cNvSpPr>
          <p:nvPr>
            <p:ph type="body" sz="half" idx="2"/>
          </p:nvPr>
        </p:nvSpPr>
        <p:spPr>
          <a:xfrm>
            <a:off x="3581400" y="1676400"/>
            <a:ext cx="2362200" cy="4114800"/>
          </a:xfrm>
        </p:spPr>
        <p:txBody>
          <a:bodyPr/>
          <a:lstStyle/>
          <a:p>
            <a:pPr>
              <a:lnSpc>
                <a:spcPct val="90000"/>
              </a:lnSpc>
            </a:pPr>
            <a:r>
              <a:rPr lang="en-US" sz="2400"/>
              <a:t>Paradox</a:t>
            </a:r>
          </a:p>
          <a:p>
            <a:pPr>
              <a:lnSpc>
                <a:spcPct val="90000"/>
              </a:lnSpc>
            </a:pPr>
            <a:r>
              <a:rPr lang="en-US" sz="2400"/>
              <a:t>Oxymoron</a:t>
            </a:r>
          </a:p>
          <a:p>
            <a:pPr>
              <a:lnSpc>
                <a:spcPct val="90000"/>
              </a:lnSpc>
            </a:pPr>
            <a:r>
              <a:rPr lang="en-US" sz="2400"/>
              <a:t>Pun</a:t>
            </a:r>
          </a:p>
          <a:p>
            <a:pPr>
              <a:lnSpc>
                <a:spcPct val="90000"/>
              </a:lnSpc>
            </a:pPr>
            <a:r>
              <a:rPr lang="en-US" sz="2400"/>
              <a:t>Irony</a:t>
            </a:r>
          </a:p>
          <a:p>
            <a:pPr>
              <a:lnSpc>
                <a:spcPct val="90000"/>
              </a:lnSpc>
            </a:pPr>
            <a:r>
              <a:rPr lang="en-US" sz="2400"/>
              <a:t>Antithesis</a:t>
            </a:r>
          </a:p>
          <a:p>
            <a:pPr>
              <a:lnSpc>
                <a:spcPct val="90000"/>
              </a:lnSpc>
            </a:pPr>
            <a:r>
              <a:rPr lang="en-US" sz="2400"/>
              <a:t>Apostrophe</a:t>
            </a:r>
          </a:p>
          <a:p>
            <a:pPr>
              <a:lnSpc>
                <a:spcPct val="90000"/>
              </a:lnSpc>
            </a:pPr>
            <a:r>
              <a:rPr lang="en-US" sz="2400"/>
              <a:t>Allusion</a:t>
            </a:r>
          </a:p>
          <a:p>
            <a:pPr>
              <a:lnSpc>
                <a:spcPct val="90000"/>
              </a:lnSpc>
            </a:pPr>
            <a:r>
              <a:rPr lang="en-US" sz="2400"/>
              <a:t>Symbolism</a:t>
            </a:r>
          </a:p>
          <a:p>
            <a:pPr>
              <a:lnSpc>
                <a:spcPct val="90000"/>
              </a:lnSpc>
            </a:pPr>
            <a:r>
              <a:rPr lang="en-US" sz="2400"/>
              <a:t>Synecdoche</a:t>
            </a:r>
          </a:p>
          <a:p>
            <a:pPr>
              <a:lnSpc>
                <a:spcPct val="90000"/>
              </a:lnSpc>
            </a:pPr>
            <a:r>
              <a:rPr lang="en-US" sz="2400"/>
              <a:t>Metonymy</a:t>
            </a:r>
          </a:p>
          <a:p>
            <a:pPr>
              <a:lnSpc>
                <a:spcPct val="90000"/>
              </a:lnSpc>
            </a:pPr>
            <a:r>
              <a:rPr lang="en-US" sz="2400"/>
              <a:t>Zeugma</a:t>
            </a:r>
          </a:p>
          <a:p>
            <a:pPr>
              <a:lnSpc>
                <a:spcPct val="90000"/>
              </a:lnSpc>
              <a:buFontTx/>
              <a:buNone/>
            </a:pPr>
            <a:endParaRPr lang="en-US" sz="2400"/>
          </a:p>
        </p:txBody>
      </p:sp>
      <p:sp>
        <p:nvSpPr>
          <p:cNvPr id="43089" name="Rectangle 81"/>
          <p:cNvSpPr>
            <a:spLocks noChangeArrowheads="1"/>
          </p:cNvSpPr>
          <p:nvPr/>
        </p:nvSpPr>
        <p:spPr bwMode="auto">
          <a:xfrm>
            <a:off x="6096000" y="1676400"/>
            <a:ext cx="2362200" cy="41148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a:t>Anaphora</a:t>
            </a:r>
          </a:p>
          <a:p>
            <a:pPr marL="342900" indent="-342900">
              <a:lnSpc>
                <a:spcPct val="90000"/>
              </a:lnSpc>
              <a:spcBef>
                <a:spcPct val="20000"/>
              </a:spcBef>
              <a:buFontTx/>
              <a:buChar char="•"/>
            </a:pPr>
            <a:r>
              <a:rPr lang="en-US"/>
              <a:t>Asyndeton</a:t>
            </a:r>
          </a:p>
          <a:p>
            <a:pPr marL="342900" indent="-342900">
              <a:lnSpc>
                <a:spcPct val="90000"/>
              </a:lnSpc>
              <a:spcBef>
                <a:spcPct val="20000"/>
              </a:spcBef>
              <a:buFontTx/>
              <a:buChar char="•"/>
            </a:pPr>
            <a:r>
              <a:rPr lang="en-US"/>
              <a:t>Cacophony</a:t>
            </a:r>
          </a:p>
          <a:p>
            <a:pPr marL="342900" indent="-342900">
              <a:lnSpc>
                <a:spcPct val="90000"/>
              </a:lnSpc>
              <a:spcBef>
                <a:spcPct val="20000"/>
              </a:spcBef>
              <a:buFontTx/>
              <a:buChar char="•"/>
            </a:pPr>
            <a:r>
              <a:rPr lang="en-US"/>
              <a:t>Chiasmus</a:t>
            </a:r>
          </a:p>
          <a:p>
            <a:pPr marL="342900" indent="-342900">
              <a:lnSpc>
                <a:spcPct val="90000"/>
              </a:lnSpc>
              <a:spcBef>
                <a:spcPct val="20000"/>
              </a:spcBef>
              <a:buFontTx/>
              <a:buChar char="•"/>
            </a:pPr>
            <a:r>
              <a:rPr lang="en-US"/>
              <a:t>Epistrophe</a:t>
            </a:r>
          </a:p>
          <a:p>
            <a:pPr marL="342900" indent="-342900">
              <a:lnSpc>
                <a:spcPct val="90000"/>
              </a:lnSpc>
              <a:spcBef>
                <a:spcPct val="20000"/>
              </a:spcBef>
              <a:buFontTx/>
              <a:buChar char="•"/>
            </a:pPr>
            <a:r>
              <a:rPr lang="en-US"/>
              <a:t>Euphemism</a:t>
            </a:r>
          </a:p>
          <a:p>
            <a:pPr marL="342900" indent="-342900">
              <a:lnSpc>
                <a:spcPct val="90000"/>
              </a:lnSpc>
              <a:spcBef>
                <a:spcPct val="20000"/>
              </a:spcBef>
              <a:buFontTx/>
              <a:buChar char="•"/>
            </a:pPr>
            <a:r>
              <a:rPr lang="en-US"/>
              <a:t>Juxtaposition</a:t>
            </a:r>
          </a:p>
          <a:p>
            <a:pPr marL="342900" indent="-342900">
              <a:lnSpc>
                <a:spcPct val="90000"/>
              </a:lnSpc>
              <a:spcBef>
                <a:spcPct val="20000"/>
              </a:spcBef>
              <a:buFontTx/>
              <a:buChar char="•"/>
            </a:pPr>
            <a:r>
              <a:rPr lang="en-US"/>
              <a:t>Parallelism</a:t>
            </a:r>
          </a:p>
          <a:p>
            <a:pPr marL="342900" indent="-342900">
              <a:lnSpc>
                <a:spcPct val="90000"/>
              </a:lnSpc>
              <a:spcBef>
                <a:spcPct val="20000"/>
              </a:spcBef>
              <a:buFontTx/>
              <a:buChar char="•"/>
            </a:pPr>
            <a:r>
              <a:rPr lang="en-US"/>
              <a:t>Polysyndeton</a:t>
            </a:r>
          </a:p>
          <a:p>
            <a:pPr marL="342900" indent="-342900">
              <a:lnSpc>
                <a:spcPct val="90000"/>
              </a:lnSpc>
              <a:spcBef>
                <a:spcPct val="20000"/>
              </a:spcBef>
              <a:buFontTx/>
              <a:buChar char="•"/>
            </a:pPr>
            <a:r>
              <a:rPr lang="en-US"/>
              <a:t>Repetition</a:t>
            </a:r>
          </a:p>
          <a:p>
            <a:pPr marL="342900" indent="-342900">
              <a:lnSpc>
                <a:spcPct val="90000"/>
              </a:lnSpc>
              <a:spcBef>
                <a:spcPct val="20000"/>
              </a:spcBef>
              <a:buFontTx/>
              <a:buChar char="•"/>
            </a:pPr>
            <a:r>
              <a:rPr lang="en-US"/>
              <a:t>Rhetorical Question</a:t>
            </a:r>
          </a:p>
          <a:p>
            <a:pPr marL="342900" indent="-342900">
              <a:lnSpc>
                <a:spcPct val="90000"/>
              </a:lnSpc>
              <a:spcBef>
                <a:spcPct val="20000"/>
              </a:spcBef>
            </a:pP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914400" y="2057400"/>
            <a:ext cx="7696200" cy="1676400"/>
          </a:xfrm>
        </p:spPr>
        <p:txBody>
          <a:bodyPr/>
          <a:lstStyle/>
          <a:p>
            <a:r>
              <a:rPr lang="en-US" dirty="0"/>
              <a:t>Activity:  Read “The Rattler.” </a:t>
            </a:r>
            <a:r>
              <a:rPr lang="en-US" dirty="0"/>
              <a:t/>
            </a:r>
            <a:br>
              <a:rPr lang="en-US" dirty="0"/>
            </a:br>
            <a:r>
              <a:rPr lang="en-US" dirty="0"/>
              <a:t/>
            </a:r>
            <a:br>
              <a:rPr lang="en-US" dirty="0"/>
            </a:br>
            <a:r>
              <a:rPr lang="en-US" dirty="0"/>
              <a:t>Analyze elements such as diction, syntax, point of view, and tone.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Ways to Characterize Diction</a:t>
            </a:r>
          </a:p>
        </p:txBody>
      </p:sp>
      <p:sp>
        <p:nvSpPr>
          <p:cNvPr id="35843" name="Rectangle 3"/>
          <p:cNvSpPr>
            <a:spLocks noGrp="1" noChangeArrowheads="1"/>
          </p:cNvSpPr>
          <p:nvPr>
            <p:ph type="body" sz="half" idx="1"/>
          </p:nvPr>
        </p:nvSpPr>
        <p:spPr>
          <a:xfrm>
            <a:off x="4876800" y="1676400"/>
            <a:ext cx="3733800" cy="3429000"/>
          </a:xfrm>
        </p:spPr>
        <p:txBody>
          <a:bodyPr/>
          <a:lstStyle/>
          <a:p>
            <a:r>
              <a:rPr lang="en-US" sz="2400" b="1" u="sng"/>
              <a:t>Formal </a:t>
            </a:r>
          </a:p>
          <a:p>
            <a:r>
              <a:rPr lang="en-US" sz="1800" b="1" u="sng"/>
              <a:t>(academic or literary writing)</a:t>
            </a:r>
          </a:p>
          <a:p>
            <a:r>
              <a:rPr lang="en-US" sz="2400"/>
              <a:t>Germ</a:t>
            </a:r>
          </a:p>
          <a:p>
            <a:r>
              <a:rPr lang="en-US" sz="2400"/>
              <a:t>Relatives</a:t>
            </a:r>
          </a:p>
          <a:p>
            <a:r>
              <a:rPr lang="en-US" sz="2400"/>
              <a:t>Position</a:t>
            </a:r>
          </a:p>
          <a:p>
            <a:r>
              <a:rPr lang="en-US" sz="2400"/>
              <a:t>Child</a:t>
            </a:r>
          </a:p>
          <a:p>
            <a:r>
              <a:rPr lang="en-US" sz="2400"/>
              <a:t>Superior</a:t>
            </a:r>
          </a:p>
          <a:p>
            <a:r>
              <a:rPr lang="en-US" sz="2400"/>
              <a:t>Communicate</a:t>
            </a:r>
          </a:p>
          <a:p>
            <a:endParaRPr lang="en-US" sz="2400"/>
          </a:p>
        </p:txBody>
      </p:sp>
      <p:sp>
        <p:nvSpPr>
          <p:cNvPr id="35844" name="Rectangle 4"/>
          <p:cNvSpPr>
            <a:spLocks noGrp="1" noChangeArrowheads="1"/>
          </p:cNvSpPr>
          <p:nvPr>
            <p:ph type="body" sz="half" idx="2"/>
          </p:nvPr>
        </p:nvSpPr>
        <p:spPr>
          <a:xfrm>
            <a:off x="838200" y="1752600"/>
            <a:ext cx="3733800" cy="3505200"/>
          </a:xfrm>
        </p:spPr>
        <p:txBody>
          <a:bodyPr/>
          <a:lstStyle/>
          <a:p>
            <a:r>
              <a:rPr lang="en-US" sz="2400" b="1" u="sng"/>
              <a:t>Informal </a:t>
            </a:r>
          </a:p>
          <a:p>
            <a:r>
              <a:rPr lang="en-US" sz="1800" b="1" u="sng"/>
              <a:t>(personal writing)</a:t>
            </a:r>
          </a:p>
          <a:p>
            <a:r>
              <a:rPr lang="en-US" sz="2400"/>
              <a:t>Bug</a:t>
            </a:r>
          </a:p>
          <a:p>
            <a:r>
              <a:rPr lang="en-US" sz="2400"/>
              <a:t>Folks</a:t>
            </a:r>
          </a:p>
          <a:p>
            <a:r>
              <a:rPr lang="en-US" sz="2400"/>
              <a:t>Job</a:t>
            </a:r>
          </a:p>
          <a:p>
            <a:r>
              <a:rPr lang="en-US" sz="2400"/>
              <a:t>Kid</a:t>
            </a:r>
          </a:p>
          <a:p>
            <a:r>
              <a:rPr lang="en-US" sz="2400"/>
              <a:t>Boss</a:t>
            </a:r>
          </a:p>
          <a:p>
            <a:r>
              <a:rPr lang="en-US" sz="2400"/>
              <a:t>Get across</a:t>
            </a:r>
          </a:p>
          <a:p>
            <a:endParaRPr lang="en-US" sz="2400"/>
          </a:p>
        </p:txBody>
      </p:sp>
      <p:sp>
        <p:nvSpPr>
          <p:cNvPr id="35845" name="Text Box 5"/>
          <p:cNvSpPr txBox="1">
            <a:spLocks noChangeArrowheads="1"/>
          </p:cNvSpPr>
          <p:nvPr/>
        </p:nvSpPr>
        <p:spPr bwMode="auto">
          <a:xfrm>
            <a:off x="1066800" y="5105400"/>
            <a:ext cx="7620000" cy="1311275"/>
          </a:xfrm>
          <a:prstGeom prst="rect">
            <a:avLst/>
          </a:prstGeom>
          <a:noFill/>
          <a:ln w="9525">
            <a:noFill/>
            <a:miter lim="800000"/>
            <a:headEnd/>
            <a:tailEnd/>
          </a:ln>
          <a:effectLst/>
        </p:spPr>
        <p:txBody>
          <a:bodyPr>
            <a:spAutoFit/>
          </a:bodyPr>
          <a:lstStyle/>
          <a:p>
            <a:pPr>
              <a:spcBef>
                <a:spcPct val="50000"/>
              </a:spcBef>
            </a:pPr>
            <a:r>
              <a:rPr lang="en-US" sz="2000"/>
              <a:t>Ex.    He is two fries short of a Happy Meal. (slang=highly informal)  </a:t>
            </a:r>
          </a:p>
          <a:p>
            <a:pPr>
              <a:spcBef>
                <a:spcPct val="50000"/>
              </a:spcBef>
            </a:pPr>
            <a:r>
              <a:rPr lang="en-US" sz="2000"/>
              <a:t>         He’s crazy. (informal)</a:t>
            </a:r>
          </a:p>
          <a:p>
            <a:pPr>
              <a:spcBef>
                <a:spcPct val="50000"/>
              </a:spcBef>
            </a:pPr>
            <a:r>
              <a:rPr lang="en-US" sz="2000"/>
              <a:t>         He’s schizophrenic or insane. (formal)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Examples:</a:t>
            </a:r>
          </a:p>
        </p:txBody>
      </p:sp>
      <p:sp>
        <p:nvSpPr>
          <p:cNvPr id="34819" name="Rectangle 3"/>
          <p:cNvSpPr>
            <a:spLocks noGrp="1" noChangeArrowheads="1"/>
          </p:cNvSpPr>
          <p:nvPr>
            <p:ph type="body" idx="1"/>
          </p:nvPr>
        </p:nvSpPr>
        <p:spPr/>
        <p:txBody>
          <a:bodyPr/>
          <a:lstStyle/>
          <a:p>
            <a:r>
              <a:rPr lang="en-US" sz="2800"/>
              <a:t>The respite from study was devoted to a sojourn at the ancestral mansion. (formal and artificial)</a:t>
            </a:r>
          </a:p>
          <a:p>
            <a:r>
              <a:rPr lang="en-US" sz="2800"/>
              <a:t>I spent my vacation at the house of my grandparents. (informal and natural)</a:t>
            </a:r>
          </a:p>
          <a:p>
            <a:pPr>
              <a:buFontTx/>
              <a:buNone/>
            </a:pPr>
            <a:endParaRPr lang="en-US" sz="2800"/>
          </a:p>
          <a:p>
            <a:r>
              <a:rPr lang="en-US" sz="2800"/>
              <a:t>I endeavored to peruse the volume.   (formal and artificial)</a:t>
            </a:r>
          </a:p>
          <a:p>
            <a:r>
              <a:rPr lang="en-US" sz="2800"/>
              <a:t>I tried to read the book.  (informal and natural)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Take it another step…</a:t>
            </a:r>
          </a:p>
        </p:txBody>
      </p:sp>
      <p:sp>
        <p:nvSpPr>
          <p:cNvPr id="60421" name="Text Box 5"/>
          <p:cNvSpPr txBox="1">
            <a:spLocks noChangeArrowheads="1"/>
          </p:cNvSpPr>
          <p:nvPr/>
        </p:nvSpPr>
        <p:spPr bwMode="auto">
          <a:xfrm>
            <a:off x="1066800" y="2362200"/>
            <a:ext cx="7620000" cy="4365625"/>
          </a:xfrm>
          <a:prstGeom prst="rect">
            <a:avLst/>
          </a:prstGeom>
          <a:noFill/>
          <a:ln w="9525">
            <a:noFill/>
            <a:miter lim="800000"/>
            <a:headEnd/>
            <a:tailEnd/>
          </a:ln>
          <a:effectLst/>
        </p:spPr>
        <p:txBody>
          <a:bodyPr>
            <a:spAutoFit/>
          </a:bodyPr>
          <a:lstStyle/>
          <a:p>
            <a:pPr>
              <a:spcBef>
                <a:spcPct val="50000"/>
              </a:spcBef>
              <a:buFontTx/>
              <a:buChar char="•"/>
            </a:pPr>
            <a:r>
              <a:rPr lang="en-US" sz="2800" b="1" u="sng"/>
              <a:t>Colloquial</a:t>
            </a:r>
            <a:r>
              <a:rPr lang="en-US" sz="2800"/>
              <a:t>—conversational language </a:t>
            </a:r>
          </a:p>
          <a:p>
            <a:pPr lvl="1">
              <a:spcBef>
                <a:spcPct val="50000"/>
              </a:spcBef>
              <a:buFontTx/>
              <a:buChar char="•"/>
            </a:pPr>
            <a:r>
              <a:rPr lang="en-US" sz="2800"/>
              <a:t>Dialect-is there dialect?</a:t>
            </a:r>
          </a:p>
          <a:p>
            <a:pPr>
              <a:spcBef>
                <a:spcPct val="50000"/>
              </a:spcBef>
              <a:buFontTx/>
              <a:buChar char="•"/>
            </a:pPr>
            <a:r>
              <a:rPr lang="en-US" sz="2800" b="1" u="sng"/>
              <a:t>Slang</a:t>
            </a:r>
            <a:r>
              <a:rPr lang="en-US" sz="2800"/>
              <a:t>—highly informal and not appropriate for most writing</a:t>
            </a:r>
          </a:p>
          <a:p>
            <a:pPr>
              <a:spcBef>
                <a:spcPct val="50000"/>
              </a:spcBef>
              <a:buFontTx/>
              <a:buChar char="•"/>
            </a:pPr>
            <a:r>
              <a:rPr lang="en-US" sz="2800" b="1" u="sng"/>
              <a:t>Jargon</a:t>
            </a:r>
            <a:r>
              <a:rPr lang="en-US" sz="2800"/>
              <a:t>—the special language of a profession or group (lawyer or teacher talk, medical terminology, technical words) that is usually formal</a:t>
            </a:r>
          </a:p>
          <a:p>
            <a:pPr>
              <a:spcBef>
                <a:spcPct val="50000"/>
              </a:spcBef>
            </a:pP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Ways to Characterize Diction</a:t>
            </a:r>
          </a:p>
        </p:txBody>
      </p:sp>
      <p:sp>
        <p:nvSpPr>
          <p:cNvPr id="38915" name="Rectangle 3"/>
          <p:cNvSpPr>
            <a:spLocks noGrp="1" noChangeArrowheads="1"/>
          </p:cNvSpPr>
          <p:nvPr>
            <p:ph type="body" sz="half" idx="1"/>
          </p:nvPr>
        </p:nvSpPr>
        <p:spPr>
          <a:xfrm>
            <a:off x="1066800" y="1752600"/>
            <a:ext cx="3733800" cy="3429000"/>
          </a:xfrm>
        </p:spPr>
        <p:txBody>
          <a:bodyPr/>
          <a:lstStyle/>
          <a:p>
            <a:pPr>
              <a:lnSpc>
                <a:spcPct val="90000"/>
              </a:lnSpc>
            </a:pPr>
            <a:r>
              <a:rPr lang="en-US" sz="2400" b="1" u="sng"/>
              <a:t>General</a:t>
            </a:r>
          </a:p>
          <a:p>
            <a:pPr>
              <a:lnSpc>
                <a:spcPct val="90000"/>
              </a:lnSpc>
            </a:pPr>
            <a:r>
              <a:rPr lang="en-US" sz="2400"/>
              <a:t>Look</a:t>
            </a:r>
          </a:p>
          <a:p>
            <a:pPr>
              <a:lnSpc>
                <a:spcPct val="90000"/>
              </a:lnSpc>
            </a:pPr>
            <a:r>
              <a:rPr lang="en-US" sz="2400"/>
              <a:t>Walk</a:t>
            </a:r>
          </a:p>
          <a:p>
            <a:pPr>
              <a:lnSpc>
                <a:spcPct val="90000"/>
              </a:lnSpc>
            </a:pPr>
            <a:r>
              <a:rPr lang="en-US" sz="2400"/>
              <a:t>Sit</a:t>
            </a:r>
          </a:p>
          <a:p>
            <a:pPr>
              <a:lnSpc>
                <a:spcPct val="90000"/>
              </a:lnSpc>
            </a:pPr>
            <a:r>
              <a:rPr lang="en-US" sz="2400"/>
              <a:t>Cry</a:t>
            </a:r>
          </a:p>
          <a:p>
            <a:pPr>
              <a:lnSpc>
                <a:spcPct val="90000"/>
              </a:lnSpc>
            </a:pPr>
            <a:r>
              <a:rPr lang="en-US" sz="2400"/>
              <a:t>Throw</a:t>
            </a:r>
          </a:p>
          <a:p>
            <a:pPr>
              <a:lnSpc>
                <a:spcPct val="90000"/>
              </a:lnSpc>
            </a:pPr>
            <a:r>
              <a:rPr lang="en-US" sz="2400"/>
              <a:t>Dog</a:t>
            </a:r>
          </a:p>
          <a:p>
            <a:pPr>
              <a:lnSpc>
                <a:spcPct val="90000"/>
              </a:lnSpc>
            </a:pPr>
            <a:r>
              <a:rPr lang="en-US" sz="2400"/>
              <a:t>Boy</a:t>
            </a:r>
          </a:p>
          <a:p>
            <a:pPr>
              <a:lnSpc>
                <a:spcPct val="90000"/>
              </a:lnSpc>
              <a:buFontTx/>
              <a:buNone/>
            </a:pPr>
            <a:endParaRPr lang="en-US" sz="2400"/>
          </a:p>
          <a:p>
            <a:pPr>
              <a:lnSpc>
                <a:spcPct val="90000"/>
              </a:lnSpc>
            </a:pPr>
            <a:endParaRPr lang="en-US" sz="2400"/>
          </a:p>
        </p:txBody>
      </p:sp>
      <p:sp>
        <p:nvSpPr>
          <p:cNvPr id="38916" name="Rectangle 4"/>
          <p:cNvSpPr>
            <a:spLocks noGrp="1" noChangeArrowheads="1"/>
          </p:cNvSpPr>
          <p:nvPr>
            <p:ph type="body" sz="half" idx="2"/>
          </p:nvPr>
        </p:nvSpPr>
        <p:spPr>
          <a:xfrm>
            <a:off x="4572000" y="1752600"/>
            <a:ext cx="4114800" cy="3505200"/>
          </a:xfrm>
        </p:spPr>
        <p:txBody>
          <a:bodyPr/>
          <a:lstStyle/>
          <a:p>
            <a:pPr>
              <a:lnSpc>
                <a:spcPct val="90000"/>
              </a:lnSpc>
            </a:pPr>
            <a:r>
              <a:rPr lang="en-US" sz="2400" b="1" u="sng"/>
              <a:t>Specific</a:t>
            </a:r>
          </a:p>
          <a:p>
            <a:pPr>
              <a:lnSpc>
                <a:spcPct val="90000"/>
              </a:lnSpc>
            </a:pPr>
            <a:r>
              <a:rPr lang="en-US" sz="2400"/>
              <a:t>Gaze, stare, peer, ogle</a:t>
            </a:r>
          </a:p>
          <a:p>
            <a:pPr>
              <a:lnSpc>
                <a:spcPct val="90000"/>
              </a:lnSpc>
            </a:pPr>
            <a:r>
              <a:rPr lang="en-US" sz="2400"/>
              <a:t>Stride, slink, trot, shuffle</a:t>
            </a:r>
          </a:p>
          <a:p>
            <a:pPr>
              <a:lnSpc>
                <a:spcPct val="90000"/>
              </a:lnSpc>
            </a:pPr>
            <a:r>
              <a:rPr lang="en-US" sz="2400"/>
              <a:t>Slump, squat. Lounge</a:t>
            </a:r>
          </a:p>
          <a:p>
            <a:pPr>
              <a:lnSpc>
                <a:spcPct val="90000"/>
              </a:lnSpc>
            </a:pPr>
            <a:r>
              <a:rPr lang="en-US" sz="2400"/>
              <a:t>Weep, sob, bawl</a:t>
            </a:r>
          </a:p>
          <a:p>
            <a:pPr>
              <a:lnSpc>
                <a:spcPct val="90000"/>
              </a:lnSpc>
            </a:pPr>
            <a:r>
              <a:rPr lang="en-US" sz="2400"/>
              <a:t>Hurl, pitch, toss, flip</a:t>
            </a:r>
          </a:p>
          <a:p>
            <a:pPr>
              <a:lnSpc>
                <a:spcPct val="90000"/>
              </a:lnSpc>
            </a:pPr>
            <a:r>
              <a:rPr lang="en-US" sz="2400"/>
              <a:t>Black Labrador retriever</a:t>
            </a:r>
          </a:p>
          <a:p>
            <a:pPr>
              <a:lnSpc>
                <a:spcPct val="90000"/>
              </a:lnSpc>
            </a:pPr>
            <a:r>
              <a:rPr lang="en-US" sz="2400"/>
              <a:t>Tall lanky boy</a:t>
            </a:r>
          </a:p>
          <a:p>
            <a:pPr>
              <a:lnSpc>
                <a:spcPct val="90000"/>
              </a:lnSpc>
            </a:pPr>
            <a:endParaRPr lang="en-US" sz="2400"/>
          </a:p>
          <a:p>
            <a:pPr>
              <a:lnSpc>
                <a:spcPct val="90000"/>
              </a:lnSpc>
            </a:pPr>
            <a:endParaRPr lang="en-US" sz="2400"/>
          </a:p>
        </p:txBody>
      </p:sp>
      <p:sp>
        <p:nvSpPr>
          <p:cNvPr id="38917" name="Text Box 5"/>
          <p:cNvSpPr txBox="1">
            <a:spLocks noChangeArrowheads="1"/>
          </p:cNvSpPr>
          <p:nvPr/>
        </p:nvSpPr>
        <p:spPr bwMode="auto">
          <a:xfrm>
            <a:off x="914400" y="5105400"/>
            <a:ext cx="7696200" cy="1282700"/>
          </a:xfrm>
          <a:prstGeom prst="rect">
            <a:avLst/>
          </a:prstGeom>
          <a:noFill/>
          <a:ln w="9525">
            <a:noFill/>
            <a:miter lim="800000"/>
            <a:headEnd/>
            <a:tailEnd/>
          </a:ln>
          <a:effectLst/>
        </p:spPr>
        <p:txBody>
          <a:bodyPr>
            <a:spAutoFit/>
          </a:bodyPr>
          <a:lstStyle/>
          <a:p>
            <a:pPr>
              <a:spcBef>
                <a:spcPct val="50000"/>
              </a:spcBef>
            </a:pPr>
            <a:r>
              <a:rPr lang="en-US"/>
              <a:t>Ex.  </a:t>
            </a:r>
            <a:r>
              <a:rPr lang="en-US" sz="1800"/>
              <a:t>The dishes </a:t>
            </a:r>
            <a:r>
              <a:rPr lang="en-US" sz="1800" u="sng"/>
              <a:t>fell</a:t>
            </a:r>
            <a:r>
              <a:rPr lang="en-US" sz="1800"/>
              <a:t> to the floor </a:t>
            </a:r>
            <a:r>
              <a:rPr lang="en-US" sz="1800" u="sng"/>
              <a:t>with a loud noise</a:t>
            </a:r>
            <a:r>
              <a:rPr lang="en-US" sz="1800"/>
              <a:t> (crashed or clattered).</a:t>
            </a:r>
          </a:p>
          <a:p>
            <a:pPr>
              <a:spcBef>
                <a:spcPct val="50000"/>
              </a:spcBef>
            </a:pPr>
            <a:r>
              <a:rPr lang="en-US" sz="1800"/>
              <a:t>          He </a:t>
            </a:r>
            <a:r>
              <a:rPr lang="en-US" sz="1800" u="sng"/>
              <a:t>walked</a:t>
            </a:r>
            <a:r>
              <a:rPr lang="en-US" sz="1800"/>
              <a:t> along </a:t>
            </a:r>
            <a:r>
              <a:rPr lang="en-US" sz="1800" u="sng"/>
              <a:t>slowly </a:t>
            </a:r>
            <a:r>
              <a:rPr lang="en-US" sz="1800"/>
              <a:t>(ambled, sauntered).</a:t>
            </a:r>
          </a:p>
          <a:p>
            <a:pPr>
              <a:spcBef>
                <a:spcPct val="50000"/>
              </a:spcBef>
            </a:pPr>
            <a:r>
              <a:rPr lang="en-US" sz="1800"/>
              <a:t>          He </a:t>
            </a:r>
            <a:r>
              <a:rPr lang="en-US" sz="1800" u="sng"/>
              <a:t>looked </a:t>
            </a:r>
            <a:r>
              <a:rPr lang="en-US" sz="1800"/>
              <a:t>at her </a:t>
            </a:r>
            <a:r>
              <a:rPr lang="en-US" sz="1800" u="sng"/>
              <a:t>in an angry way</a:t>
            </a:r>
            <a:r>
              <a:rPr lang="en-US" sz="1800"/>
              <a:t> (glowered, glared).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Ways to Characterize Diction</a:t>
            </a:r>
          </a:p>
        </p:txBody>
      </p:sp>
      <p:sp>
        <p:nvSpPr>
          <p:cNvPr id="33795" name="Rectangle 3"/>
          <p:cNvSpPr>
            <a:spLocks noGrp="1" noChangeArrowheads="1"/>
          </p:cNvSpPr>
          <p:nvPr>
            <p:ph type="body" idx="1"/>
          </p:nvPr>
        </p:nvSpPr>
        <p:spPr/>
        <p:txBody>
          <a:bodyPr/>
          <a:lstStyle/>
          <a:p>
            <a:pPr>
              <a:lnSpc>
                <a:spcPct val="90000"/>
              </a:lnSpc>
            </a:pPr>
            <a:r>
              <a:rPr lang="en-US" sz="2800" b="1" u="sng"/>
              <a:t>Monosyllabic </a:t>
            </a:r>
            <a:r>
              <a:rPr lang="en-US" sz="2800"/>
              <a:t>(Anglo-Saxon-think of the Germans who brought us the English language-kill and grunt story-curse words)-one syllable</a:t>
            </a:r>
          </a:p>
          <a:p>
            <a:pPr>
              <a:lnSpc>
                <a:spcPct val="90000"/>
              </a:lnSpc>
              <a:buFontTx/>
              <a:buNone/>
            </a:pPr>
            <a:endParaRPr lang="en-US" sz="2800"/>
          </a:p>
          <a:p>
            <a:pPr>
              <a:lnSpc>
                <a:spcPct val="90000"/>
              </a:lnSpc>
            </a:pPr>
            <a:r>
              <a:rPr lang="en-US" sz="2800" b="1" u="sng"/>
              <a:t>Polysyllabic</a:t>
            </a:r>
            <a:r>
              <a:rPr lang="en-US" sz="2800"/>
              <a:t> (Latinate/Greek-think of Renaissance and beautiful words and adjectives)-many syllables</a:t>
            </a:r>
          </a:p>
          <a:p>
            <a:pPr>
              <a:lnSpc>
                <a:spcPct val="90000"/>
              </a:lnSpc>
              <a:buFontTx/>
              <a:buNone/>
            </a:pPr>
            <a:endParaRPr lang="en-US" sz="2800"/>
          </a:p>
          <a:p>
            <a:pPr>
              <a:lnSpc>
                <a:spcPct val="90000"/>
              </a:lnSpc>
            </a:pPr>
            <a:r>
              <a:rPr lang="en-US" sz="2800"/>
              <a:t>The more polysyllabic words, the more difficult the text</a:t>
            </a:r>
          </a:p>
          <a:p>
            <a:pPr>
              <a:lnSpc>
                <a:spcPct val="90000"/>
              </a:lnSpc>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Ways to Characterize Diction</a:t>
            </a:r>
          </a:p>
        </p:txBody>
      </p:sp>
      <p:sp>
        <p:nvSpPr>
          <p:cNvPr id="37891" name="Rectangle 3"/>
          <p:cNvSpPr>
            <a:spLocks noGrp="1" noChangeArrowheads="1"/>
          </p:cNvSpPr>
          <p:nvPr>
            <p:ph type="body" sz="half" idx="1"/>
          </p:nvPr>
        </p:nvSpPr>
        <p:spPr>
          <a:xfrm>
            <a:off x="1066800" y="1752600"/>
            <a:ext cx="3733800" cy="3429000"/>
          </a:xfrm>
        </p:spPr>
        <p:txBody>
          <a:bodyPr/>
          <a:lstStyle/>
          <a:p>
            <a:pPr>
              <a:lnSpc>
                <a:spcPct val="90000"/>
              </a:lnSpc>
            </a:pPr>
            <a:r>
              <a:rPr lang="en-US" sz="2400" b="1" u="sng"/>
              <a:t>Denotative </a:t>
            </a:r>
          </a:p>
          <a:p>
            <a:pPr>
              <a:lnSpc>
                <a:spcPct val="90000"/>
              </a:lnSpc>
            </a:pPr>
            <a:r>
              <a:rPr lang="en-US" sz="2400" b="1" u="sng"/>
              <a:t>(Referential-dictionary)</a:t>
            </a:r>
          </a:p>
          <a:p>
            <a:pPr>
              <a:lnSpc>
                <a:spcPct val="90000"/>
              </a:lnSpc>
            </a:pPr>
            <a:r>
              <a:rPr lang="en-US" sz="2400"/>
              <a:t>Public servant</a:t>
            </a:r>
          </a:p>
          <a:p>
            <a:pPr>
              <a:lnSpc>
                <a:spcPct val="90000"/>
              </a:lnSpc>
            </a:pPr>
            <a:r>
              <a:rPr lang="en-US" sz="2400"/>
              <a:t>Financier</a:t>
            </a:r>
          </a:p>
          <a:p>
            <a:pPr>
              <a:lnSpc>
                <a:spcPct val="90000"/>
              </a:lnSpc>
            </a:pPr>
            <a:r>
              <a:rPr lang="en-US" sz="2400"/>
              <a:t>Law Officer</a:t>
            </a:r>
          </a:p>
          <a:p>
            <a:pPr>
              <a:lnSpc>
                <a:spcPct val="90000"/>
              </a:lnSpc>
            </a:pPr>
            <a:r>
              <a:rPr lang="en-US" sz="2400"/>
              <a:t>Legislative consultant</a:t>
            </a:r>
          </a:p>
          <a:p>
            <a:pPr>
              <a:lnSpc>
                <a:spcPct val="90000"/>
              </a:lnSpc>
            </a:pPr>
            <a:r>
              <a:rPr lang="en-US" sz="2400"/>
              <a:t>Investigator</a:t>
            </a:r>
          </a:p>
          <a:p>
            <a:pPr>
              <a:lnSpc>
                <a:spcPct val="90000"/>
              </a:lnSpc>
            </a:pPr>
            <a:r>
              <a:rPr lang="en-US" sz="2400"/>
              <a:t>Soldier of fortune</a:t>
            </a:r>
          </a:p>
          <a:p>
            <a:pPr>
              <a:lnSpc>
                <a:spcPct val="90000"/>
              </a:lnSpc>
            </a:pPr>
            <a:endParaRPr lang="en-US" sz="2400"/>
          </a:p>
          <a:p>
            <a:pPr>
              <a:lnSpc>
                <a:spcPct val="90000"/>
              </a:lnSpc>
            </a:pPr>
            <a:endParaRPr lang="en-US" sz="2400"/>
          </a:p>
          <a:p>
            <a:pPr>
              <a:lnSpc>
                <a:spcPct val="90000"/>
              </a:lnSpc>
              <a:buFontTx/>
              <a:buNone/>
            </a:pPr>
            <a:endParaRPr lang="en-US" sz="2400"/>
          </a:p>
        </p:txBody>
      </p:sp>
      <p:sp>
        <p:nvSpPr>
          <p:cNvPr id="37892" name="Rectangle 4"/>
          <p:cNvSpPr>
            <a:spLocks noGrp="1" noChangeArrowheads="1"/>
          </p:cNvSpPr>
          <p:nvPr>
            <p:ph type="body" sz="half" idx="2"/>
          </p:nvPr>
        </p:nvSpPr>
        <p:spPr>
          <a:xfrm>
            <a:off x="4953000" y="1752600"/>
            <a:ext cx="3733800" cy="3505200"/>
          </a:xfrm>
        </p:spPr>
        <p:txBody>
          <a:bodyPr/>
          <a:lstStyle/>
          <a:p>
            <a:pPr>
              <a:lnSpc>
                <a:spcPct val="90000"/>
              </a:lnSpc>
            </a:pPr>
            <a:r>
              <a:rPr lang="en-US" sz="2400" b="1" u="sng"/>
              <a:t>Connotative </a:t>
            </a:r>
          </a:p>
          <a:p>
            <a:pPr>
              <a:lnSpc>
                <a:spcPct val="90000"/>
              </a:lnSpc>
            </a:pPr>
            <a:r>
              <a:rPr lang="en-US" sz="2400" b="1" u="sng"/>
              <a:t>(Emotive-emotional)</a:t>
            </a:r>
          </a:p>
          <a:p>
            <a:pPr>
              <a:lnSpc>
                <a:spcPct val="90000"/>
              </a:lnSpc>
            </a:pPr>
            <a:r>
              <a:rPr lang="en-US" sz="2400"/>
              <a:t>Bureaucrat</a:t>
            </a:r>
          </a:p>
          <a:p>
            <a:pPr>
              <a:lnSpc>
                <a:spcPct val="90000"/>
              </a:lnSpc>
            </a:pPr>
            <a:r>
              <a:rPr lang="en-US" sz="2400"/>
              <a:t>Speculator</a:t>
            </a:r>
          </a:p>
          <a:p>
            <a:pPr>
              <a:lnSpc>
                <a:spcPct val="90000"/>
              </a:lnSpc>
            </a:pPr>
            <a:r>
              <a:rPr lang="en-US" sz="2400"/>
              <a:t>Cop</a:t>
            </a:r>
          </a:p>
          <a:p>
            <a:pPr>
              <a:lnSpc>
                <a:spcPct val="90000"/>
              </a:lnSpc>
            </a:pPr>
            <a:r>
              <a:rPr lang="en-US" sz="2400"/>
              <a:t>Lobbyist</a:t>
            </a:r>
          </a:p>
          <a:p>
            <a:pPr>
              <a:lnSpc>
                <a:spcPct val="90000"/>
              </a:lnSpc>
            </a:pPr>
            <a:r>
              <a:rPr lang="en-US" sz="2400"/>
              <a:t>Spy</a:t>
            </a:r>
          </a:p>
          <a:p>
            <a:pPr>
              <a:lnSpc>
                <a:spcPct val="90000"/>
              </a:lnSpc>
            </a:pPr>
            <a:r>
              <a:rPr lang="en-US" sz="2400"/>
              <a:t>Hired kill</a:t>
            </a:r>
          </a:p>
          <a:p>
            <a:pPr>
              <a:lnSpc>
                <a:spcPct val="90000"/>
              </a:lnSpc>
            </a:pPr>
            <a:endParaRPr lang="en-US" sz="2400"/>
          </a:p>
        </p:txBody>
      </p:sp>
    </p:spTree>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cs typeface="Times New Roman"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1360</TotalTime>
  <Words>1778</Words>
  <Application>Microsoft Office PowerPoint</Application>
  <PresentationFormat>On-screen Show (4:3)</PresentationFormat>
  <Paragraphs>295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Notebook</vt:lpstr>
      <vt:lpstr>Four Elements of Style: Diction Syntax Tone Point of View</vt:lpstr>
      <vt:lpstr>Diction: Word Choice</vt:lpstr>
      <vt:lpstr>Diction: Word Choice</vt:lpstr>
      <vt:lpstr>Ways to Characterize Diction</vt:lpstr>
      <vt:lpstr>Examples:</vt:lpstr>
      <vt:lpstr>Take it another step…</vt:lpstr>
      <vt:lpstr>Ways to Characterize Diction</vt:lpstr>
      <vt:lpstr>Ways to Characterize Diction</vt:lpstr>
      <vt:lpstr>Ways to Characterize Diction</vt:lpstr>
      <vt:lpstr>Ways to Characterize Diction</vt:lpstr>
      <vt:lpstr>Ways to Characterize Diction</vt:lpstr>
      <vt:lpstr>Diction Review</vt:lpstr>
      <vt:lpstr>Figures of Speech</vt:lpstr>
      <vt:lpstr>Activity:  Use a Diction Style Chart to analyze  The Rattler and one of your papers.</vt:lpstr>
      <vt:lpstr>Syntax: Sentence Structure</vt:lpstr>
      <vt:lpstr>Simple Compound  Complex Compound-Complex</vt:lpstr>
      <vt:lpstr>Simple Compound  Complex Compound-Complex</vt:lpstr>
      <vt:lpstr>Loose     Periodic     Balanced</vt:lpstr>
      <vt:lpstr>Sentence Patterns: Natural, Inverted, Split Order</vt:lpstr>
      <vt:lpstr>Syntax Continued</vt:lpstr>
      <vt:lpstr>Syntax Review</vt:lpstr>
      <vt:lpstr>Tone</vt:lpstr>
      <vt:lpstr>Words to Describe Tone</vt:lpstr>
      <vt:lpstr>Tone passage from Ruth McKenny’s  “A Loud Sneer for Our Feathered Friends”</vt:lpstr>
      <vt:lpstr>Tone Passage from James Ramsey Ullman’s “Kilimanjaro”</vt:lpstr>
      <vt:lpstr>Tone Review</vt:lpstr>
      <vt:lpstr>Point of View</vt:lpstr>
      <vt:lpstr>Point of View</vt:lpstr>
      <vt:lpstr>Point of View</vt:lpstr>
      <vt:lpstr>List of Rhetorical Terms</vt:lpstr>
      <vt:lpstr>Activity:  Read “The Rattler.”   Analyze elements such as diction, syntax, point of view, and tone.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Elements of Style</dc:title>
  <dc:creator>USER</dc:creator>
  <cp:lastModifiedBy>Adrien Alsobrook</cp:lastModifiedBy>
  <cp:revision>14</cp:revision>
  <cp:lastPrinted>2009-04-22T19:24:48Z</cp:lastPrinted>
  <dcterms:created xsi:type="dcterms:W3CDTF">2007-08-26T17:13:11Z</dcterms:created>
  <dcterms:modified xsi:type="dcterms:W3CDTF">2014-08-15T03:09:55Z</dcterms:modified>
</cp:coreProperties>
</file>