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1" r:id="rId3"/>
    <p:sldId id="274" r:id="rId4"/>
    <p:sldId id="262" r:id="rId5"/>
    <p:sldId id="268" r:id="rId6"/>
    <p:sldId id="269" r:id="rId7"/>
    <p:sldId id="264" r:id="rId8"/>
    <p:sldId id="265" r:id="rId9"/>
    <p:sldId id="266" r:id="rId10"/>
    <p:sldId id="267" r:id="rId11"/>
    <p:sldId id="270" r:id="rId12"/>
    <p:sldId id="271" r:id="rId13"/>
    <p:sldId id="272" r:id="rId14"/>
    <p:sldId id="263" r:id="rId15"/>
    <p:sldId id="273" r:id="rId16"/>
    <p:sldId id="275" r:id="rId17"/>
    <p:sldId id="276" r:id="rId18"/>
    <p:sldId id="277"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9" d="100"/>
          <a:sy n="59" d="100"/>
        </p:scale>
        <p:origin x="-1458"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9E338919-5CA7-41BE-95DC-3D20A9E70098}" type="datetimeFigureOut">
              <a:rPr lang="en-US" smtClean="0"/>
              <a:t>8/28/2014</a:t>
            </a:fld>
            <a:endParaRPr lang="en-US"/>
          </a:p>
        </p:txBody>
      </p:sp>
      <p:sp>
        <p:nvSpPr>
          <p:cNvPr id="23" name="Slide Number Placeholder 22"/>
          <p:cNvSpPr>
            <a:spLocks noGrp="1"/>
          </p:cNvSpPr>
          <p:nvPr>
            <p:ph type="sldNum" sz="quarter" idx="11"/>
          </p:nvPr>
        </p:nvSpPr>
        <p:spPr/>
        <p:txBody>
          <a:bodyPr/>
          <a:lstStyle/>
          <a:p>
            <a:fld id="{0E0B879C-FA0A-4229-92C0-2A2B0015B02C}"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38919-5CA7-41BE-95DC-3D20A9E70098}" type="datetimeFigureOut">
              <a:rPr lang="en-US" smtClean="0"/>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B879C-FA0A-4229-92C0-2A2B0015B0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338919-5CA7-41BE-95DC-3D20A9E70098}" type="datetimeFigureOut">
              <a:rPr lang="en-US" smtClean="0"/>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B879C-FA0A-4229-92C0-2A2B0015B0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9E338919-5CA7-41BE-95DC-3D20A9E70098}" type="datetimeFigureOut">
              <a:rPr lang="en-US" smtClean="0"/>
              <a:t>8/28/2014</a:t>
            </a:fld>
            <a:endParaRPr lang="en-US"/>
          </a:p>
        </p:txBody>
      </p:sp>
      <p:sp>
        <p:nvSpPr>
          <p:cNvPr id="19" name="Slide Number Placeholder 18"/>
          <p:cNvSpPr>
            <a:spLocks noGrp="1"/>
          </p:cNvSpPr>
          <p:nvPr>
            <p:ph type="sldNum" sz="quarter" idx="15"/>
          </p:nvPr>
        </p:nvSpPr>
        <p:spPr/>
        <p:txBody>
          <a:bodyPr/>
          <a:lstStyle/>
          <a:p>
            <a:fld id="{0E0B879C-FA0A-4229-92C0-2A2B0015B02C}"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9E338919-5CA7-41BE-95DC-3D20A9E70098}" type="datetimeFigureOut">
              <a:rPr lang="en-US" smtClean="0"/>
              <a:t>8/28/2014</a:t>
            </a:fld>
            <a:endParaRPr lang="en-US"/>
          </a:p>
        </p:txBody>
      </p:sp>
      <p:sp>
        <p:nvSpPr>
          <p:cNvPr id="20" name="Slide Number Placeholder 19"/>
          <p:cNvSpPr>
            <a:spLocks noGrp="1"/>
          </p:cNvSpPr>
          <p:nvPr>
            <p:ph type="sldNum" sz="quarter" idx="11"/>
          </p:nvPr>
        </p:nvSpPr>
        <p:spPr/>
        <p:txBody>
          <a:bodyPr/>
          <a:lstStyle/>
          <a:p>
            <a:fld id="{0E0B879C-FA0A-4229-92C0-2A2B0015B02C}"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9E338919-5CA7-41BE-95DC-3D20A9E70098}" type="datetimeFigureOut">
              <a:rPr lang="en-US" smtClean="0"/>
              <a:t>8/28/2014</a:t>
            </a:fld>
            <a:endParaRPr lang="en-US"/>
          </a:p>
        </p:txBody>
      </p:sp>
      <p:sp>
        <p:nvSpPr>
          <p:cNvPr id="25" name="Slide Number Placeholder 24"/>
          <p:cNvSpPr>
            <a:spLocks noGrp="1"/>
          </p:cNvSpPr>
          <p:nvPr>
            <p:ph type="sldNum" sz="quarter" idx="16"/>
          </p:nvPr>
        </p:nvSpPr>
        <p:spPr/>
        <p:txBody>
          <a:bodyPr/>
          <a:lstStyle/>
          <a:p>
            <a:fld id="{0E0B879C-FA0A-4229-92C0-2A2B0015B02C}"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9E338919-5CA7-41BE-95DC-3D20A9E70098}" type="datetimeFigureOut">
              <a:rPr lang="en-US" smtClean="0"/>
              <a:t>8/28/2014</a:t>
            </a:fld>
            <a:endParaRPr lang="en-US"/>
          </a:p>
        </p:txBody>
      </p:sp>
      <p:sp>
        <p:nvSpPr>
          <p:cNvPr id="24" name="Slide Number Placeholder 23"/>
          <p:cNvSpPr>
            <a:spLocks noGrp="1"/>
          </p:cNvSpPr>
          <p:nvPr>
            <p:ph type="sldNum" sz="quarter" idx="17"/>
          </p:nvPr>
        </p:nvSpPr>
        <p:spPr/>
        <p:txBody>
          <a:bodyPr/>
          <a:lstStyle/>
          <a:p>
            <a:fld id="{0E0B879C-FA0A-4229-92C0-2A2B0015B02C}"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9E338919-5CA7-41BE-95DC-3D20A9E70098}" type="datetimeFigureOut">
              <a:rPr lang="en-US" smtClean="0"/>
              <a:t>8/28/2014</a:t>
            </a:fld>
            <a:endParaRPr lang="en-US"/>
          </a:p>
        </p:txBody>
      </p:sp>
      <p:sp>
        <p:nvSpPr>
          <p:cNvPr id="14" name="Slide Number Placeholder 13"/>
          <p:cNvSpPr>
            <a:spLocks noGrp="1"/>
          </p:cNvSpPr>
          <p:nvPr>
            <p:ph type="sldNum" sz="quarter" idx="11"/>
          </p:nvPr>
        </p:nvSpPr>
        <p:spPr/>
        <p:txBody>
          <a:bodyPr/>
          <a:lstStyle/>
          <a:p>
            <a:fld id="{0E0B879C-FA0A-4229-92C0-2A2B0015B02C}"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9E338919-5CA7-41BE-95DC-3D20A9E70098}" type="datetimeFigureOut">
              <a:rPr lang="en-US" smtClean="0"/>
              <a:t>8/28/2014</a:t>
            </a:fld>
            <a:endParaRPr lang="en-US"/>
          </a:p>
        </p:txBody>
      </p:sp>
      <p:sp>
        <p:nvSpPr>
          <p:cNvPr id="12" name="Slide Number Placeholder 11"/>
          <p:cNvSpPr>
            <a:spLocks noGrp="1"/>
          </p:cNvSpPr>
          <p:nvPr>
            <p:ph type="sldNum" sz="quarter" idx="11"/>
          </p:nvPr>
        </p:nvSpPr>
        <p:spPr/>
        <p:txBody>
          <a:bodyPr/>
          <a:lstStyle/>
          <a:p>
            <a:fld id="{0E0B879C-FA0A-4229-92C0-2A2B0015B02C}"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9E338919-5CA7-41BE-95DC-3D20A9E70098}" type="datetimeFigureOut">
              <a:rPr lang="en-US" smtClean="0"/>
              <a:t>8/28/2014</a:t>
            </a:fld>
            <a:endParaRPr lang="en-US"/>
          </a:p>
        </p:txBody>
      </p:sp>
      <p:sp>
        <p:nvSpPr>
          <p:cNvPr id="18" name="Slide Number Placeholder 17"/>
          <p:cNvSpPr>
            <a:spLocks noGrp="1"/>
          </p:cNvSpPr>
          <p:nvPr>
            <p:ph type="sldNum" sz="quarter" idx="16"/>
          </p:nvPr>
        </p:nvSpPr>
        <p:spPr/>
        <p:txBody>
          <a:bodyPr/>
          <a:lstStyle/>
          <a:p>
            <a:fld id="{0E0B879C-FA0A-4229-92C0-2A2B0015B02C}"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9E338919-5CA7-41BE-95DC-3D20A9E70098}" type="datetimeFigureOut">
              <a:rPr lang="en-US" smtClean="0"/>
              <a:t>8/28/2014</a:t>
            </a:fld>
            <a:endParaRPr lang="en-US"/>
          </a:p>
        </p:txBody>
      </p:sp>
      <p:sp>
        <p:nvSpPr>
          <p:cNvPr id="20" name="Slide Number Placeholder 19"/>
          <p:cNvSpPr>
            <a:spLocks noGrp="1"/>
          </p:cNvSpPr>
          <p:nvPr>
            <p:ph type="sldNum" sz="quarter" idx="15"/>
          </p:nvPr>
        </p:nvSpPr>
        <p:spPr/>
        <p:txBody>
          <a:bodyPr/>
          <a:lstStyle/>
          <a:p>
            <a:fld id="{0E0B879C-FA0A-4229-92C0-2A2B0015B02C}"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9E338919-5CA7-41BE-95DC-3D20A9E70098}" type="datetimeFigureOut">
              <a:rPr lang="en-US" smtClean="0"/>
              <a:t>8/28/2014</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0E0B879C-FA0A-4229-92C0-2A2B0015B02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i="0" dirty="0" smtClean="0"/>
              <a:t> </a:t>
            </a:r>
            <a:endParaRPr lang="en-US" i="0" dirty="0"/>
          </a:p>
        </p:txBody>
      </p:sp>
      <p:sp>
        <p:nvSpPr>
          <p:cNvPr id="2" name="Title 1"/>
          <p:cNvSpPr>
            <a:spLocks noGrp="1"/>
          </p:cNvSpPr>
          <p:nvPr>
            <p:ph type="title"/>
          </p:nvPr>
        </p:nvSpPr>
        <p:spPr/>
        <p:txBody>
          <a:bodyPr/>
          <a:lstStyle/>
          <a:p>
            <a:r>
              <a:rPr lang="en-US" dirty="0" smtClean="0"/>
              <a:t>Writing the </a:t>
            </a:r>
            <a:br>
              <a:rPr lang="en-US" dirty="0" smtClean="0"/>
            </a:br>
            <a:r>
              <a:rPr lang="en-US" dirty="0"/>
              <a:t> </a:t>
            </a:r>
            <a:r>
              <a:rPr lang="en-US" dirty="0" smtClean="0"/>
              <a:t>      Summary Analysis</a:t>
            </a:r>
            <a:endParaRPr lang="en-US" dirty="0"/>
          </a:p>
        </p:txBody>
      </p:sp>
      <p:sp>
        <p:nvSpPr>
          <p:cNvPr id="4" name="Title 1"/>
          <p:cNvSpPr txBox="1">
            <a:spLocks/>
          </p:cNvSpPr>
          <p:nvPr/>
        </p:nvSpPr>
        <p:spPr>
          <a:xfrm>
            <a:off x="2133600" y="1600200"/>
            <a:ext cx="7680960" cy="2438399"/>
          </a:xfrm>
          <a:prstGeom prst="rect">
            <a:avLst/>
          </a:prstGeom>
        </p:spPr>
        <p:txBody>
          <a:bodyPr vert="horz" lIns="91440" tIns="45720" rIns="91440" bIns="45720" rtlCol="0" anchor="b" anchorCtr="0">
            <a:normAutofit/>
          </a:bodyPr>
          <a:lstStyle>
            <a:lvl1pPr algn="l" defTabSz="914400" rtl="0" eaLnBrk="1" latinLnBrk="0" hangingPunct="1">
              <a:spcBef>
                <a:spcPts val="0"/>
              </a:spcBef>
              <a:buNone/>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endParaRPr lang="en-US" dirty="0"/>
          </a:p>
        </p:txBody>
      </p:sp>
      <p:sp>
        <p:nvSpPr>
          <p:cNvPr id="5" name="Title 1"/>
          <p:cNvSpPr txBox="1">
            <a:spLocks/>
          </p:cNvSpPr>
          <p:nvPr/>
        </p:nvSpPr>
        <p:spPr>
          <a:xfrm>
            <a:off x="1463040" y="1295400"/>
            <a:ext cx="7680960" cy="2438399"/>
          </a:xfrm>
          <a:prstGeom prst="rect">
            <a:avLst/>
          </a:prstGeom>
        </p:spPr>
        <p:txBody>
          <a:bodyPr vert="horz" lIns="91440" tIns="45720" rIns="91440" bIns="45720" rtlCol="0" anchor="b" anchorCtr="0">
            <a:normAutofit/>
          </a:bodyPr>
          <a:lstStyle>
            <a:lvl1pPr algn="l" defTabSz="914400" rtl="0" eaLnBrk="1" latinLnBrk="0" hangingPunct="1">
              <a:spcBef>
                <a:spcPts val="0"/>
              </a:spcBef>
              <a:buNone/>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dirty="0" smtClean="0"/>
              <a:t/>
            </a:r>
            <a:br>
              <a:rPr lang="en-US" dirty="0" smtClean="0"/>
            </a:br>
            <a:r>
              <a:rPr lang="en-US" dirty="0" smtClean="0"/>
              <a:t>     </a:t>
            </a:r>
            <a:endParaRPr lang="en-US" dirty="0"/>
          </a:p>
        </p:txBody>
      </p:sp>
    </p:spTree>
    <p:extLst>
      <p:ext uri="{BB962C8B-B14F-4D97-AF65-F5344CB8AC3E}">
        <p14:creationId xmlns:p14="http://schemas.microsoft.com/office/powerpoint/2010/main" val="2348464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200" dirty="0" smtClean="0">
                <a:solidFill>
                  <a:srgbClr val="00B050"/>
                </a:solidFill>
              </a:rPr>
              <a:t>Fact and truth are two different concepts.  I Encourage students to interpret facts in multiple ways.  When you move to argumentation essays, this will help you  find the counter-argument and dismantle it.</a:t>
            </a:r>
            <a:endParaRPr lang="en-US" sz="3200" dirty="0">
              <a:solidFill>
                <a:srgbClr val="00B050"/>
              </a:solidFill>
            </a:endParaRPr>
          </a:p>
        </p:txBody>
      </p:sp>
      <p:sp>
        <p:nvSpPr>
          <p:cNvPr id="3" name="Title 2"/>
          <p:cNvSpPr>
            <a:spLocks noGrp="1"/>
          </p:cNvSpPr>
          <p:nvPr>
            <p:ph type="title"/>
          </p:nvPr>
        </p:nvSpPr>
        <p:spPr/>
        <p:txBody>
          <a:bodyPr/>
          <a:lstStyle/>
          <a:p>
            <a:r>
              <a:rPr lang="en-US" dirty="0" smtClean="0">
                <a:solidFill>
                  <a:srgbClr val="00B050"/>
                </a:solidFill>
              </a:rPr>
              <a:t>Coaching Point</a:t>
            </a:r>
            <a:endParaRPr lang="en-US" dirty="0">
              <a:solidFill>
                <a:srgbClr val="00B050"/>
              </a:solidFill>
            </a:endParaRPr>
          </a:p>
        </p:txBody>
      </p:sp>
    </p:spTree>
    <p:extLst>
      <p:ext uri="{BB962C8B-B14F-4D97-AF65-F5344CB8AC3E}">
        <p14:creationId xmlns:p14="http://schemas.microsoft.com/office/powerpoint/2010/main" val="345596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200" dirty="0" smtClean="0">
                <a:solidFill>
                  <a:srgbClr val="0070C0"/>
                </a:solidFill>
              </a:rPr>
              <a:t>This is the key element and probably the toughest element for most of you.  This is where you connect the grounds to the claim and explain how you understand the connection.</a:t>
            </a:r>
          </a:p>
          <a:p>
            <a:endParaRPr lang="en-US" sz="3200" dirty="0">
              <a:solidFill>
                <a:srgbClr val="0070C0"/>
              </a:solidFill>
            </a:endParaRPr>
          </a:p>
          <a:p>
            <a:endParaRPr lang="en-US" sz="3200" dirty="0">
              <a:solidFill>
                <a:srgbClr val="0070C0"/>
              </a:solidFill>
            </a:endParaRPr>
          </a:p>
        </p:txBody>
      </p:sp>
      <p:sp>
        <p:nvSpPr>
          <p:cNvPr id="3" name="Title 2"/>
          <p:cNvSpPr>
            <a:spLocks noGrp="1"/>
          </p:cNvSpPr>
          <p:nvPr>
            <p:ph type="title"/>
          </p:nvPr>
        </p:nvSpPr>
        <p:spPr/>
        <p:txBody>
          <a:bodyPr/>
          <a:lstStyle/>
          <a:p>
            <a:r>
              <a:rPr lang="en-US" dirty="0" smtClean="0">
                <a:solidFill>
                  <a:srgbClr val="0070C0"/>
                </a:solidFill>
              </a:rPr>
              <a:t>Backing</a:t>
            </a:r>
            <a:endParaRPr lang="en-US" dirty="0">
              <a:solidFill>
                <a:srgbClr val="0070C0"/>
              </a:solidFill>
            </a:endParaRPr>
          </a:p>
        </p:txBody>
      </p:sp>
    </p:spTree>
    <p:extLst>
      <p:ext uri="{BB962C8B-B14F-4D97-AF65-F5344CB8AC3E}">
        <p14:creationId xmlns:p14="http://schemas.microsoft.com/office/powerpoint/2010/main" val="2561735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400" dirty="0" smtClean="0">
                <a:solidFill>
                  <a:srgbClr val="0070C0"/>
                </a:solidFill>
              </a:rPr>
              <a:t>The connection should be direct.</a:t>
            </a:r>
          </a:p>
          <a:p>
            <a:pPr marL="342900" indent="-342900">
              <a:buAutoNum type="arabicPeriod"/>
            </a:pPr>
            <a:r>
              <a:rPr lang="en-US" sz="2400" dirty="0" smtClean="0">
                <a:solidFill>
                  <a:srgbClr val="0070C0"/>
                </a:solidFill>
              </a:rPr>
              <a:t>What this means is ….</a:t>
            </a:r>
          </a:p>
          <a:p>
            <a:pPr marL="342900" indent="-342900">
              <a:buAutoNum type="arabicPeriod"/>
            </a:pPr>
            <a:r>
              <a:rPr lang="en-US" sz="2400" dirty="0" smtClean="0">
                <a:solidFill>
                  <a:srgbClr val="0070C0"/>
                </a:solidFill>
              </a:rPr>
              <a:t>As a result, ….</a:t>
            </a:r>
          </a:p>
          <a:p>
            <a:pPr marL="342900" indent="-342900">
              <a:buAutoNum type="arabicPeriod"/>
            </a:pPr>
            <a:r>
              <a:rPr lang="en-US" sz="2400" dirty="0" smtClean="0">
                <a:solidFill>
                  <a:srgbClr val="0070C0"/>
                </a:solidFill>
              </a:rPr>
              <a:t>In other words, ….</a:t>
            </a:r>
          </a:p>
          <a:p>
            <a:pPr marL="342900" indent="-342900">
              <a:buAutoNum type="arabicPeriod"/>
            </a:pPr>
            <a:r>
              <a:rPr lang="en-US" sz="2400" dirty="0" smtClean="0">
                <a:solidFill>
                  <a:srgbClr val="0070C0"/>
                </a:solidFill>
              </a:rPr>
              <a:t>Because of this, …</a:t>
            </a:r>
          </a:p>
          <a:p>
            <a:pPr marL="342900" indent="-342900">
              <a:buAutoNum type="arabicPeriod"/>
            </a:pPr>
            <a:r>
              <a:rPr lang="en-US" sz="2400" dirty="0" smtClean="0">
                <a:solidFill>
                  <a:srgbClr val="0070C0"/>
                </a:solidFill>
              </a:rPr>
              <a:t>To put it another way….</a:t>
            </a:r>
          </a:p>
          <a:p>
            <a:pPr marL="342900" indent="-342900">
              <a:buAutoNum type="arabicPeriod"/>
            </a:pPr>
            <a:r>
              <a:rPr lang="en-US" sz="2400" dirty="0" smtClean="0">
                <a:solidFill>
                  <a:srgbClr val="0070C0"/>
                </a:solidFill>
              </a:rPr>
              <a:t>Consequently, ….</a:t>
            </a:r>
          </a:p>
          <a:p>
            <a:pPr marL="342900" indent="-342900">
              <a:buAutoNum type="arabicPeriod"/>
            </a:pPr>
            <a:r>
              <a:rPr lang="en-US" sz="2400" dirty="0" smtClean="0">
                <a:solidFill>
                  <a:srgbClr val="0070C0"/>
                </a:solidFill>
              </a:rPr>
              <a:t>In the same way, ….</a:t>
            </a:r>
            <a:endParaRPr lang="en-US" sz="2400" dirty="0">
              <a:solidFill>
                <a:srgbClr val="0070C0"/>
              </a:solidFill>
            </a:endParaRPr>
          </a:p>
        </p:txBody>
      </p:sp>
      <p:sp>
        <p:nvSpPr>
          <p:cNvPr id="3" name="Title 2"/>
          <p:cNvSpPr>
            <a:spLocks noGrp="1"/>
          </p:cNvSpPr>
          <p:nvPr>
            <p:ph type="title"/>
          </p:nvPr>
        </p:nvSpPr>
        <p:spPr/>
        <p:txBody>
          <a:bodyPr/>
          <a:lstStyle/>
          <a:p>
            <a:r>
              <a:rPr lang="en-US" dirty="0" smtClean="0">
                <a:solidFill>
                  <a:srgbClr val="0070C0"/>
                </a:solidFill>
              </a:rPr>
              <a:t>Coaching Point</a:t>
            </a:r>
            <a:endParaRPr lang="en-US" dirty="0">
              <a:solidFill>
                <a:srgbClr val="0070C0"/>
              </a:solidFill>
            </a:endParaRPr>
          </a:p>
        </p:txBody>
      </p:sp>
    </p:spTree>
    <p:extLst>
      <p:ext uri="{BB962C8B-B14F-4D97-AF65-F5344CB8AC3E}">
        <p14:creationId xmlns:p14="http://schemas.microsoft.com/office/powerpoint/2010/main" val="268216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solidFill>
                  <a:srgbClr val="FFFF00"/>
                </a:solidFill>
              </a:rPr>
              <a:t>The conclusion should reference the claim.  If possible, it should reflect how the evidence supports the claim.</a:t>
            </a:r>
          </a:p>
          <a:p>
            <a:endParaRPr lang="en-US" sz="2800" dirty="0" smtClean="0">
              <a:solidFill>
                <a:srgbClr val="FFFF00"/>
              </a:solidFill>
            </a:endParaRPr>
          </a:p>
          <a:p>
            <a:r>
              <a:rPr lang="en-US" sz="2800" dirty="0" smtClean="0">
                <a:solidFill>
                  <a:srgbClr val="FFFF00"/>
                </a:solidFill>
              </a:rPr>
              <a:t>Unforgivable sins:  In conclusion, Lastly, Finally, I have shown, To sum up, and In Closing.</a:t>
            </a:r>
          </a:p>
          <a:p>
            <a:endParaRPr lang="en-US" sz="2800" dirty="0">
              <a:solidFill>
                <a:srgbClr val="FFFF00"/>
              </a:solidFill>
            </a:endParaRPr>
          </a:p>
        </p:txBody>
      </p:sp>
      <p:sp>
        <p:nvSpPr>
          <p:cNvPr id="3" name="Title 2"/>
          <p:cNvSpPr>
            <a:spLocks noGrp="1"/>
          </p:cNvSpPr>
          <p:nvPr>
            <p:ph type="title"/>
          </p:nvPr>
        </p:nvSpPr>
        <p:spPr/>
        <p:txBody>
          <a:bodyPr/>
          <a:lstStyle/>
          <a:p>
            <a:r>
              <a:rPr lang="en-US" dirty="0" smtClean="0">
                <a:solidFill>
                  <a:srgbClr val="FFFF00"/>
                </a:solidFill>
              </a:rPr>
              <a:t>Conclusion</a:t>
            </a:r>
            <a:endParaRPr lang="en-US" dirty="0">
              <a:solidFill>
                <a:srgbClr val="FFFF00"/>
              </a:solidFill>
            </a:endParaRPr>
          </a:p>
        </p:txBody>
      </p:sp>
    </p:spTree>
    <p:extLst>
      <p:ext uri="{BB962C8B-B14F-4D97-AF65-F5344CB8AC3E}">
        <p14:creationId xmlns:p14="http://schemas.microsoft.com/office/powerpoint/2010/main" val="1046427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0"/>
            <a:r>
              <a:rPr lang="en-US" sz="3200" dirty="0"/>
              <a:t>H</a:t>
            </a:r>
            <a:r>
              <a:rPr lang="en-US" sz="3200" dirty="0" smtClean="0"/>
              <a:t>ighlight </a:t>
            </a:r>
            <a:r>
              <a:rPr lang="en-US" sz="3200" dirty="0"/>
              <a:t>the following:</a:t>
            </a:r>
          </a:p>
          <a:p>
            <a:pPr lvl="0"/>
            <a:r>
              <a:rPr lang="en-US" sz="3200" dirty="0"/>
              <a:t>Claim – </a:t>
            </a:r>
            <a:r>
              <a:rPr lang="en-US" sz="3200" dirty="0">
                <a:solidFill>
                  <a:srgbClr val="FFFF00"/>
                </a:solidFill>
              </a:rPr>
              <a:t>yellow</a:t>
            </a:r>
          </a:p>
          <a:p>
            <a:pPr lvl="0"/>
            <a:r>
              <a:rPr lang="en-US" sz="3200" dirty="0"/>
              <a:t>Grounds – </a:t>
            </a:r>
            <a:r>
              <a:rPr lang="en-US" sz="3200" dirty="0">
                <a:solidFill>
                  <a:srgbClr val="00B050"/>
                </a:solidFill>
              </a:rPr>
              <a:t>green</a:t>
            </a:r>
          </a:p>
          <a:p>
            <a:pPr lvl="0"/>
            <a:r>
              <a:rPr lang="en-US" sz="3200" dirty="0"/>
              <a:t>Backing – </a:t>
            </a:r>
            <a:r>
              <a:rPr lang="en-US" sz="3200" dirty="0">
                <a:solidFill>
                  <a:srgbClr val="0070C0"/>
                </a:solidFill>
              </a:rPr>
              <a:t>blue</a:t>
            </a:r>
          </a:p>
          <a:p>
            <a:pPr lvl="0"/>
            <a:r>
              <a:rPr lang="en-US" sz="3200" dirty="0"/>
              <a:t>Conclusion - </a:t>
            </a:r>
            <a:r>
              <a:rPr lang="en-US" sz="3200" dirty="0">
                <a:solidFill>
                  <a:srgbClr val="FFFF00"/>
                </a:solidFill>
              </a:rPr>
              <a:t>yellow</a:t>
            </a:r>
          </a:p>
          <a:p>
            <a:endParaRPr lang="en-US" dirty="0"/>
          </a:p>
        </p:txBody>
      </p:sp>
      <p:sp>
        <p:nvSpPr>
          <p:cNvPr id="3" name="Title 2"/>
          <p:cNvSpPr>
            <a:spLocks noGrp="1"/>
          </p:cNvSpPr>
          <p:nvPr>
            <p:ph type="title"/>
          </p:nvPr>
        </p:nvSpPr>
        <p:spPr/>
        <p:txBody>
          <a:bodyPr/>
          <a:lstStyle/>
          <a:p>
            <a:r>
              <a:rPr lang="en-US" dirty="0" smtClean="0">
                <a:solidFill>
                  <a:srgbClr val="FF0000"/>
                </a:solidFill>
              </a:rPr>
              <a:t>The Colors</a:t>
            </a:r>
            <a:endParaRPr lang="en-US" dirty="0">
              <a:solidFill>
                <a:srgbClr val="FF0000"/>
              </a:solidFill>
            </a:endParaRPr>
          </a:p>
        </p:txBody>
      </p:sp>
    </p:spTree>
    <p:extLst>
      <p:ext uri="{BB962C8B-B14F-4D97-AF65-F5344CB8AC3E}">
        <p14:creationId xmlns:p14="http://schemas.microsoft.com/office/powerpoint/2010/main" val="3414611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In your group of four, send your papers successively to the left until each has her/his own paper.</a:t>
            </a:r>
          </a:p>
          <a:p>
            <a:r>
              <a:rPr lang="en-US" dirty="0" smtClean="0"/>
              <a:t>Everyone checks for the same information on each paper and provides feedback.  </a:t>
            </a:r>
          </a:p>
          <a:p>
            <a:pPr marL="342900" indent="-342900">
              <a:buAutoNum type="arabicPeriod"/>
            </a:pPr>
            <a:r>
              <a:rPr lang="en-US" dirty="0" smtClean="0"/>
              <a:t>Checks the MLA citation and the summary.  Count the words.</a:t>
            </a:r>
          </a:p>
          <a:p>
            <a:pPr marL="342900" indent="-342900">
              <a:buAutoNum type="arabicPeriod"/>
            </a:pPr>
            <a:r>
              <a:rPr lang="en-US" dirty="0" smtClean="0"/>
              <a:t>Checks the </a:t>
            </a:r>
            <a:r>
              <a:rPr lang="en-US" dirty="0" smtClean="0">
                <a:solidFill>
                  <a:srgbClr val="FFFF00"/>
                </a:solidFill>
              </a:rPr>
              <a:t>claim and conclusion</a:t>
            </a:r>
            <a:r>
              <a:rPr lang="en-US" dirty="0" smtClean="0"/>
              <a:t>.</a:t>
            </a:r>
          </a:p>
          <a:p>
            <a:pPr marL="342900" indent="-342900">
              <a:buAutoNum type="arabicPeriod"/>
            </a:pPr>
            <a:r>
              <a:rPr lang="en-US" dirty="0" smtClean="0"/>
              <a:t>Checks for </a:t>
            </a:r>
            <a:r>
              <a:rPr lang="en-US" dirty="0" smtClean="0">
                <a:solidFill>
                  <a:srgbClr val="00B050"/>
                </a:solidFill>
              </a:rPr>
              <a:t>grounds.  </a:t>
            </a:r>
            <a:endParaRPr lang="en-US" dirty="0">
              <a:solidFill>
                <a:srgbClr val="00B050"/>
              </a:solidFill>
            </a:endParaRPr>
          </a:p>
          <a:p>
            <a:pPr marL="342900" indent="-342900">
              <a:buAutoNum type="arabicPeriod"/>
            </a:pPr>
            <a:r>
              <a:rPr lang="en-US" dirty="0" smtClean="0"/>
              <a:t>Checks for </a:t>
            </a:r>
            <a:r>
              <a:rPr lang="en-US" dirty="0" smtClean="0">
                <a:solidFill>
                  <a:srgbClr val="00B0F0"/>
                </a:solidFill>
              </a:rPr>
              <a:t>backing.</a:t>
            </a:r>
          </a:p>
          <a:p>
            <a:r>
              <a:rPr lang="en-US" dirty="0" smtClean="0"/>
              <a:t>You will receive your own paper back with feedback for revision.</a:t>
            </a:r>
          </a:p>
          <a:p>
            <a:endParaRPr lang="en-US" dirty="0">
              <a:solidFill>
                <a:srgbClr val="00B0F0"/>
              </a:solidFill>
            </a:endParaRPr>
          </a:p>
        </p:txBody>
      </p:sp>
      <p:sp>
        <p:nvSpPr>
          <p:cNvPr id="3" name="Title 2"/>
          <p:cNvSpPr>
            <a:spLocks noGrp="1"/>
          </p:cNvSpPr>
          <p:nvPr>
            <p:ph type="title"/>
          </p:nvPr>
        </p:nvSpPr>
        <p:spPr/>
        <p:txBody>
          <a:bodyPr/>
          <a:lstStyle/>
          <a:p>
            <a:r>
              <a:rPr lang="en-US" dirty="0" smtClean="0"/>
              <a:t>Collaborative Roles</a:t>
            </a:r>
            <a:endParaRPr lang="en-US" dirty="0"/>
          </a:p>
        </p:txBody>
      </p:sp>
    </p:spTree>
    <p:extLst>
      <p:ext uri="{BB962C8B-B14F-4D97-AF65-F5344CB8AC3E}">
        <p14:creationId xmlns:p14="http://schemas.microsoft.com/office/powerpoint/2010/main" val="782909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1180316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818429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0185540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449302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52400"/>
            <a:ext cx="8686800" cy="3785652"/>
          </a:xfrm>
          <a:prstGeom prst="rect">
            <a:avLst/>
          </a:prstGeom>
        </p:spPr>
        <p:txBody>
          <a:bodyPr wrap="square">
            <a:spAutoFit/>
          </a:bodyPr>
          <a:lstStyle/>
          <a:p>
            <a:pPr algn="ctr"/>
            <a:endParaRPr lang="en-US" sz="4800" dirty="0"/>
          </a:p>
          <a:p>
            <a:pPr algn="ctr"/>
            <a:r>
              <a:rPr lang="en-US" sz="4800" i="1" dirty="0"/>
              <a:t>Everything</a:t>
            </a:r>
            <a:r>
              <a:rPr lang="en-US" sz="4800" dirty="0"/>
              <a:t> is an argument.  </a:t>
            </a:r>
            <a:endParaRPr lang="en-US" sz="4800" dirty="0" smtClean="0"/>
          </a:p>
          <a:p>
            <a:pPr algn="ctr"/>
            <a:endParaRPr lang="en-US" sz="4800" dirty="0"/>
          </a:p>
          <a:p>
            <a:pPr algn="ctr"/>
            <a:r>
              <a:rPr lang="en-US" sz="4800" dirty="0" smtClean="0"/>
              <a:t>It </a:t>
            </a:r>
            <a:r>
              <a:rPr lang="en-US" sz="4800" dirty="0"/>
              <a:t>may not look like it or sound like it, but it </a:t>
            </a:r>
            <a:r>
              <a:rPr lang="en-US" sz="4800" dirty="0" smtClean="0"/>
              <a:t>is:</a:t>
            </a:r>
          </a:p>
        </p:txBody>
      </p:sp>
    </p:spTree>
    <p:extLst>
      <p:ext uri="{BB962C8B-B14F-4D97-AF65-F5344CB8AC3E}">
        <p14:creationId xmlns:p14="http://schemas.microsoft.com/office/powerpoint/2010/main" val="1619128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52400"/>
            <a:ext cx="8686800" cy="5632311"/>
          </a:xfrm>
          <a:prstGeom prst="rect">
            <a:avLst/>
          </a:prstGeom>
        </p:spPr>
        <p:txBody>
          <a:bodyPr wrap="square">
            <a:spAutoFit/>
          </a:bodyPr>
          <a:lstStyle/>
          <a:p>
            <a:pPr algn="ctr">
              <a:lnSpc>
                <a:spcPct val="150000"/>
              </a:lnSpc>
            </a:pPr>
            <a:r>
              <a:rPr lang="en-US" sz="4800" dirty="0" smtClean="0"/>
              <a:t>The clothes you wear, </a:t>
            </a:r>
          </a:p>
          <a:p>
            <a:pPr algn="ctr">
              <a:lnSpc>
                <a:spcPct val="150000"/>
              </a:lnSpc>
            </a:pPr>
            <a:r>
              <a:rPr lang="en-US" sz="4800" dirty="0" smtClean="0"/>
              <a:t>the music you listen to, the way you carry yourself in the hallway – all of these are expressions that make claims about who you are.</a:t>
            </a:r>
            <a:endParaRPr lang="en-US" sz="4800" dirty="0"/>
          </a:p>
        </p:txBody>
      </p:sp>
    </p:spTree>
    <p:extLst>
      <p:ext uri="{BB962C8B-B14F-4D97-AF65-F5344CB8AC3E}">
        <p14:creationId xmlns:p14="http://schemas.microsoft.com/office/powerpoint/2010/main" val="1933649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342900" lvl="0" indent="-342900">
              <a:buFont typeface="+mj-lt"/>
              <a:buAutoNum type="arabicPeriod"/>
            </a:pPr>
            <a:r>
              <a:rPr lang="en-US" sz="2400" dirty="0" smtClean="0"/>
              <a:t>Read an </a:t>
            </a:r>
            <a:r>
              <a:rPr lang="en-US" sz="2400" dirty="0"/>
              <a:t>article/essay of about 500 words.</a:t>
            </a:r>
          </a:p>
          <a:p>
            <a:pPr marL="342900" lvl="0" indent="-342900">
              <a:buFont typeface="+mj-lt"/>
              <a:buAutoNum type="arabicPeriod"/>
            </a:pPr>
            <a:r>
              <a:rPr lang="en-US" sz="2400" dirty="0" smtClean="0"/>
              <a:t>Create </a:t>
            </a:r>
            <a:r>
              <a:rPr lang="en-US" sz="2400" dirty="0"/>
              <a:t>an MLA citation for the article.</a:t>
            </a:r>
          </a:p>
          <a:p>
            <a:pPr marL="342900" lvl="0" indent="-342900">
              <a:buFont typeface="+mj-lt"/>
              <a:buAutoNum type="arabicPeriod"/>
            </a:pPr>
            <a:r>
              <a:rPr lang="en-US" sz="2400" dirty="0"/>
              <a:t>S</a:t>
            </a:r>
            <a:r>
              <a:rPr lang="en-US" sz="2400" dirty="0" smtClean="0"/>
              <a:t>ummarize </a:t>
            </a:r>
            <a:r>
              <a:rPr lang="en-US" sz="2400" dirty="0"/>
              <a:t>the article in 25 words or fewer.</a:t>
            </a:r>
          </a:p>
          <a:p>
            <a:pPr marL="342900" lvl="0" indent="-342900">
              <a:buFont typeface="+mj-lt"/>
              <a:buAutoNum type="arabicPeriod"/>
            </a:pPr>
            <a:r>
              <a:rPr lang="en-US" sz="2400" dirty="0"/>
              <a:t>W</a:t>
            </a:r>
            <a:r>
              <a:rPr lang="en-US" sz="2400" dirty="0" smtClean="0"/>
              <a:t>rite </a:t>
            </a:r>
            <a:r>
              <a:rPr lang="en-US" sz="2400" dirty="0"/>
              <a:t>a position paragraph that makes a claim about the article.  The paragraph includes the following:</a:t>
            </a:r>
          </a:p>
          <a:p>
            <a:pPr marL="974725" lvl="4" indent="-285750"/>
            <a:r>
              <a:rPr lang="en-US" sz="2400" dirty="0" smtClean="0"/>
              <a:t>A </a:t>
            </a:r>
            <a:r>
              <a:rPr lang="en-US" sz="2400" dirty="0"/>
              <a:t>clear topic sentence – the </a:t>
            </a:r>
            <a:r>
              <a:rPr lang="en-US" sz="2400" b="1" dirty="0" smtClean="0">
                <a:solidFill>
                  <a:srgbClr val="FFFF00"/>
                </a:solidFill>
              </a:rPr>
              <a:t>CLAIM</a:t>
            </a:r>
            <a:endParaRPr lang="en-US" sz="2400" b="1" dirty="0">
              <a:solidFill>
                <a:srgbClr val="FFFF00"/>
              </a:solidFill>
            </a:endParaRPr>
          </a:p>
          <a:p>
            <a:pPr marL="974725" lvl="4" indent="-285750"/>
            <a:r>
              <a:rPr lang="en-US" sz="2400" dirty="0" smtClean="0"/>
              <a:t>Quoted/paraphrased </a:t>
            </a:r>
            <a:r>
              <a:rPr lang="en-US" sz="2400" dirty="0"/>
              <a:t>evidence from the article – the </a:t>
            </a:r>
            <a:r>
              <a:rPr lang="en-US" sz="2400" b="1" dirty="0" smtClean="0">
                <a:solidFill>
                  <a:srgbClr val="00B050"/>
                </a:solidFill>
              </a:rPr>
              <a:t>GROUNDS</a:t>
            </a:r>
            <a:endParaRPr lang="en-US" sz="2400" b="1" dirty="0">
              <a:solidFill>
                <a:srgbClr val="00B050"/>
              </a:solidFill>
            </a:endParaRPr>
          </a:p>
          <a:p>
            <a:pPr marL="974725" lvl="4" indent="-285750"/>
            <a:r>
              <a:rPr lang="en-US" sz="2400" dirty="0" smtClean="0"/>
              <a:t>Explanation </a:t>
            </a:r>
            <a:r>
              <a:rPr lang="en-US" sz="2400" dirty="0"/>
              <a:t>that connects the grounds to the claim – the </a:t>
            </a:r>
            <a:r>
              <a:rPr lang="en-US" sz="2400" b="1" dirty="0" smtClean="0">
                <a:solidFill>
                  <a:srgbClr val="00B0F0"/>
                </a:solidFill>
              </a:rPr>
              <a:t>BACKING</a:t>
            </a:r>
            <a:endParaRPr lang="en-US" sz="2400" b="1" dirty="0">
              <a:solidFill>
                <a:srgbClr val="00B0F0"/>
              </a:solidFill>
            </a:endParaRPr>
          </a:p>
          <a:p>
            <a:endParaRPr lang="en-US" dirty="0"/>
          </a:p>
        </p:txBody>
      </p:sp>
      <p:sp>
        <p:nvSpPr>
          <p:cNvPr id="3" name="Title 2"/>
          <p:cNvSpPr>
            <a:spLocks noGrp="1"/>
          </p:cNvSpPr>
          <p:nvPr>
            <p:ph type="title"/>
          </p:nvPr>
        </p:nvSpPr>
        <p:spPr/>
        <p:txBody>
          <a:bodyPr/>
          <a:lstStyle/>
          <a:p>
            <a:r>
              <a:rPr lang="en-US" dirty="0" smtClean="0"/>
              <a:t>The Assignment</a:t>
            </a:r>
            <a:endParaRPr lang="en-US" dirty="0"/>
          </a:p>
        </p:txBody>
      </p:sp>
    </p:spTree>
    <p:extLst>
      <p:ext uri="{BB962C8B-B14F-4D97-AF65-F5344CB8AC3E}">
        <p14:creationId xmlns:p14="http://schemas.microsoft.com/office/powerpoint/2010/main" val="3822120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t>    should include the following:</a:t>
            </a:r>
          </a:p>
          <a:p>
            <a:pPr marL="342900" indent="-342900">
              <a:buAutoNum type="arabicPeriod"/>
            </a:pPr>
            <a:r>
              <a:rPr lang="en-US" sz="2800" dirty="0" smtClean="0"/>
              <a:t>A present tense, active voice summary that reflects the full intent of the article, and</a:t>
            </a:r>
          </a:p>
          <a:p>
            <a:pPr marL="342900" indent="-342900">
              <a:buAutoNum type="arabicPeriod"/>
            </a:pPr>
            <a:r>
              <a:rPr lang="en-US" sz="2800" dirty="0" smtClean="0"/>
              <a:t>An identification of the type of evidence used by the author:  anecdotes, statistics, facts, quotes, expert testimony/opinion, or legal precedents.</a:t>
            </a:r>
          </a:p>
          <a:p>
            <a:pPr marL="342900" indent="-342900">
              <a:buAutoNum type="arabicPeriod"/>
            </a:pPr>
            <a:endParaRPr lang="en-US" sz="2800" dirty="0"/>
          </a:p>
        </p:txBody>
      </p:sp>
      <p:sp>
        <p:nvSpPr>
          <p:cNvPr id="3" name="Title 2"/>
          <p:cNvSpPr>
            <a:spLocks noGrp="1"/>
          </p:cNvSpPr>
          <p:nvPr>
            <p:ph type="title"/>
          </p:nvPr>
        </p:nvSpPr>
        <p:spPr/>
        <p:txBody>
          <a:bodyPr/>
          <a:lstStyle/>
          <a:p>
            <a:r>
              <a:rPr lang="en-US" dirty="0" smtClean="0"/>
              <a:t>The Summary</a:t>
            </a:r>
            <a:endParaRPr lang="en-US" dirty="0"/>
          </a:p>
        </p:txBody>
      </p:sp>
    </p:spTree>
    <p:extLst>
      <p:ext uri="{BB962C8B-B14F-4D97-AF65-F5344CB8AC3E}">
        <p14:creationId xmlns:p14="http://schemas.microsoft.com/office/powerpoint/2010/main" val="2427972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3200" dirty="0" smtClean="0"/>
              <a:t>Start the summary with the author’s last name.  The author is speaking, not the article.</a:t>
            </a:r>
          </a:p>
          <a:p>
            <a:r>
              <a:rPr lang="en-US" sz="3200" dirty="0" smtClean="0"/>
              <a:t>The first verb in the summary is a great place to focus on tone and to emphasize the value of precision.</a:t>
            </a:r>
          </a:p>
          <a:p>
            <a:endParaRPr lang="en-US" dirty="0"/>
          </a:p>
        </p:txBody>
      </p:sp>
      <p:sp>
        <p:nvSpPr>
          <p:cNvPr id="3" name="Title 2"/>
          <p:cNvSpPr>
            <a:spLocks noGrp="1"/>
          </p:cNvSpPr>
          <p:nvPr>
            <p:ph type="title"/>
          </p:nvPr>
        </p:nvSpPr>
        <p:spPr/>
        <p:txBody>
          <a:bodyPr/>
          <a:lstStyle/>
          <a:p>
            <a:r>
              <a:rPr lang="en-US" dirty="0" smtClean="0"/>
              <a:t>Coaching Points</a:t>
            </a:r>
            <a:endParaRPr lang="en-US" dirty="0"/>
          </a:p>
        </p:txBody>
      </p:sp>
    </p:spTree>
    <p:extLst>
      <p:ext uri="{BB962C8B-B14F-4D97-AF65-F5344CB8AC3E}">
        <p14:creationId xmlns:p14="http://schemas.microsoft.com/office/powerpoint/2010/main" val="2482739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200" dirty="0" smtClean="0">
                <a:solidFill>
                  <a:srgbClr val="FFFF00"/>
                </a:solidFill>
              </a:rPr>
              <a:t>Like the European explorers of the Renaissance, the claim shows ownership of a position on the topic you take.  </a:t>
            </a:r>
          </a:p>
          <a:p>
            <a:r>
              <a:rPr lang="en-US" sz="3200" dirty="0" smtClean="0">
                <a:solidFill>
                  <a:srgbClr val="FFFF00"/>
                </a:solidFill>
              </a:rPr>
              <a:t>The tricky part is that you must use the textual evidence in the article.  You must follow the evidence, even if it does not fit your personal opinion.</a:t>
            </a:r>
            <a:endParaRPr lang="en-US" sz="3200" dirty="0">
              <a:solidFill>
                <a:srgbClr val="FFFF00"/>
              </a:solidFill>
            </a:endParaRPr>
          </a:p>
        </p:txBody>
      </p:sp>
      <p:sp>
        <p:nvSpPr>
          <p:cNvPr id="3" name="Title 2"/>
          <p:cNvSpPr>
            <a:spLocks noGrp="1"/>
          </p:cNvSpPr>
          <p:nvPr>
            <p:ph type="title"/>
          </p:nvPr>
        </p:nvSpPr>
        <p:spPr/>
        <p:txBody>
          <a:bodyPr/>
          <a:lstStyle/>
          <a:p>
            <a:r>
              <a:rPr lang="en-US" dirty="0" smtClean="0">
                <a:solidFill>
                  <a:srgbClr val="FFFF00"/>
                </a:solidFill>
              </a:rPr>
              <a:t>The Claim</a:t>
            </a:r>
            <a:endParaRPr lang="en-US" dirty="0">
              <a:solidFill>
                <a:srgbClr val="FFFF00"/>
              </a:solidFill>
            </a:endParaRPr>
          </a:p>
        </p:txBody>
      </p:sp>
    </p:spTree>
    <p:extLst>
      <p:ext uri="{BB962C8B-B14F-4D97-AF65-F5344CB8AC3E}">
        <p14:creationId xmlns:p14="http://schemas.microsoft.com/office/powerpoint/2010/main" val="2067073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solidFill>
                  <a:srgbClr val="FFFF00"/>
                </a:solidFill>
              </a:rPr>
              <a:t>The goal is to make an A on the assignment, not change the world.  </a:t>
            </a:r>
          </a:p>
          <a:p>
            <a:endParaRPr lang="en-US" sz="2800" dirty="0">
              <a:solidFill>
                <a:srgbClr val="FFFF00"/>
              </a:solidFill>
            </a:endParaRPr>
          </a:p>
          <a:p>
            <a:r>
              <a:rPr lang="en-US" sz="2800" dirty="0" smtClean="0">
                <a:solidFill>
                  <a:srgbClr val="FFFF00"/>
                </a:solidFill>
              </a:rPr>
              <a:t>You must evaluate the evidence in the article in order to determine if the claim can be supported.  </a:t>
            </a:r>
          </a:p>
          <a:p>
            <a:endParaRPr lang="en-US" sz="2800" dirty="0" smtClean="0">
              <a:solidFill>
                <a:srgbClr val="FFFF00"/>
              </a:solidFill>
            </a:endParaRPr>
          </a:p>
          <a:p>
            <a:r>
              <a:rPr lang="en-US" sz="2800" dirty="0" smtClean="0">
                <a:solidFill>
                  <a:srgbClr val="FFFF00"/>
                </a:solidFill>
              </a:rPr>
              <a:t>Unforgivable sins:  I think and I believe.  </a:t>
            </a:r>
          </a:p>
          <a:p>
            <a:r>
              <a:rPr lang="en-US" sz="2800" dirty="0" smtClean="0">
                <a:solidFill>
                  <a:srgbClr val="FFFF00"/>
                </a:solidFill>
              </a:rPr>
              <a:t>State the claim as a fact.  Be confident.</a:t>
            </a:r>
            <a:endParaRPr lang="en-US" sz="2800" dirty="0">
              <a:solidFill>
                <a:srgbClr val="FFFF00"/>
              </a:solidFill>
            </a:endParaRPr>
          </a:p>
        </p:txBody>
      </p:sp>
      <p:sp>
        <p:nvSpPr>
          <p:cNvPr id="3" name="Title 2"/>
          <p:cNvSpPr>
            <a:spLocks noGrp="1"/>
          </p:cNvSpPr>
          <p:nvPr>
            <p:ph type="title"/>
          </p:nvPr>
        </p:nvSpPr>
        <p:spPr/>
        <p:txBody>
          <a:bodyPr/>
          <a:lstStyle/>
          <a:p>
            <a:r>
              <a:rPr lang="en-US" dirty="0" smtClean="0">
                <a:solidFill>
                  <a:srgbClr val="FFFF00"/>
                </a:solidFill>
              </a:rPr>
              <a:t>Coaching Points</a:t>
            </a:r>
            <a:endParaRPr lang="en-US" dirty="0">
              <a:solidFill>
                <a:srgbClr val="FFFF00"/>
              </a:solidFill>
            </a:endParaRPr>
          </a:p>
        </p:txBody>
      </p:sp>
    </p:spTree>
    <p:extLst>
      <p:ext uri="{BB962C8B-B14F-4D97-AF65-F5344CB8AC3E}">
        <p14:creationId xmlns:p14="http://schemas.microsoft.com/office/powerpoint/2010/main" val="912930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800" dirty="0" smtClean="0">
                <a:solidFill>
                  <a:srgbClr val="00B050"/>
                </a:solidFill>
              </a:rPr>
              <a:t>The is where you cite textual evidence.  Use the author’s information to prove your claim through paraphrasing and quoting.  </a:t>
            </a:r>
          </a:p>
          <a:p>
            <a:endParaRPr lang="en-US" sz="2800" dirty="0">
              <a:solidFill>
                <a:srgbClr val="00B050"/>
              </a:solidFill>
            </a:endParaRPr>
          </a:p>
          <a:p>
            <a:r>
              <a:rPr lang="en-US" sz="2800" dirty="0" smtClean="0">
                <a:solidFill>
                  <a:srgbClr val="00B050"/>
                </a:solidFill>
              </a:rPr>
              <a:t>Because this is a paragraph and not an essay, it is essential that you use the best information and only that information that supports the claim.  </a:t>
            </a:r>
            <a:r>
              <a:rPr lang="en-US" sz="2800" dirty="0">
                <a:solidFill>
                  <a:srgbClr val="00B050"/>
                </a:solidFill>
              </a:rPr>
              <a:t>I</a:t>
            </a:r>
            <a:r>
              <a:rPr lang="en-US" sz="2800" dirty="0" smtClean="0">
                <a:solidFill>
                  <a:srgbClr val="00B050"/>
                </a:solidFill>
              </a:rPr>
              <a:t>gnore information that does not support the claim.</a:t>
            </a:r>
            <a:endParaRPr lang="en-US" sz="2800" dirty="0">
              <a:solidFill>
                <a:srgbClr val="00B050"/>
              </a:solidFill>
            </a:endParaRPr>
          </a:p>
        </p:txBody>
      </p:sp>
      <p:sp>
        <p:nvSpPr>
          <p:cNvPr id="3" name="Title 2"/>
          <p:cNvSpPr>
            <a:spLocks noGrp="1"/>
          </p:cNvSpPr>
          <p:nvPr>
            <p:ph type="title"/>
          </p:nvPr>
        </p:nvSpPr>
        <p:spPr/>
        <p:txBody>
          <a:bodyPr/>
          <a:lstStyle/>
          <a:p>
            <a:r>
              <a:rPr lang="en-US" dirty="0" smtClean="0">
                <a:solidFill>
                  <a:srgbClr val="00B050"/>
                </a:solidFill>
              </a:rPr>
              <a:t>Grounds</a:t>
            </a:r>
            <a:endParaRPr lang="en-US" dirty="0">
              <a:solidFill>
                <a:srgbClr val="00B050"/>
              </a:solidFill>
            </a:endParaRPr>
          </a:p>
        </p:txBody>
      </p:sp>
    </p:spTree>
    <p:extLst>
      <p:ext uri="{BB962C8B-B14F-4D97-AF65-F5344CB8AC3E}">
        <p14:creationId xmlns:p14="http://schemas.microsoft.com/office/powerpoint/2010/main" val="5175486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762</TotalTime>
  <Words>640</Words>
  <Application>Microsoft Office PowerPoint</Application>
  <PresentationFormat>On-screen Show (4:3)</PresentationFormat>
  <Paragraphs>70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Mylar</vt:lpstr>
      <vt:lpstr>Writing the         Summary Analysis</vt:lpstr>
      <vt:lpstr>PowerPoint Presentation</vt:lpstr>
      <vt:lpstr>PowerPoint Presentation</vt:lpstr>
      <vt:lpstr>The Assignment</vt:lpstr>
      <vt:lpstr>The Summary</vt:lpstr>
      <vt:lpstr>Coaching Points</vt:lpstr>
      <vt:lpstr>The Claim</vt:lpstr>
      <vt:lpstr>Coaching Points</vt:lpstr>
      <vt:lpstr>Grounds</vt:lpstr>
      <vt:lpstr>Coaching Point</vt:lpstr>
      <vt:lpstr>Backing</vt:lpstr>
      <vt:lpstr>Coaching Point</vt:lpstr>
      <vt:lpstr>Conclusion</vt:lpstr>
      <vt:lpstr>The Colors</vt:lpstr>
      <vt:lpstr>Collaborative Roles</vt:lpstr>
      <vt:lpstr>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Unistar</dc:creator>
  <cp:lastModifiedBy>Unistar</cp:lastModifiedBy>
  <cp:revision>39</cp:revision>
  <dcterms:created xsi:type="dcterms:W3CDTF">2014-07-30T19:51:35Z</dcterms:created>
  <dcterms:modified xsi:type="dcterms:W3CDTF">2014-08-28T19:36:06Z</dcterms:modified>
</cp:coreProperties>
</file>