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58" r:id="rId6"/>
    <p:sldId id="259"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CCC358-1AD5-45F8-8186-D4F4B61B5064}" type="datetimeFigureOut">
              <a:rPr lang="en-US" smtClean="0"/>
              <a:t>11/17/2014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6F9A95-E1E3-4372-99C3-2C424130E38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CCC358-1AD5-45F8-8186-D4F4B61B5064}"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CCC358-1AD5-45F8-8186-D4F4B61B5064}"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CCC358-1AD5-45F8-8186-D4F4B61B5064}"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CCC358-1AD5-45F8-8186-D4F4B61B5064}"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F9A95-E1E3-4372-99C3-2C424130E38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CCC358-1AD5-45F8-8186-D4F4B61B5064}"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CCC358-1AD5-45F8-8186-D4F4B61B5064}"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CCC358-1AD5-45F8-8186-D4F4B61B5064}"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CC358-1AD5-45F8-8186-D4F4B61B5064}"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CCC358-1AD5-45F8-8186-D4F4B61B5064}"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F9A95-E1E3-4372-99C3-2C424130E3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CCC358-1AD5-45F8-8186-D4F4B61B5064}"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6F9A95-E1E3-4372-99C3-2C424130E38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CCC358-1AD5-45F8-8186-D4F4B61B5064}" type="datetimeFigureOut">
              <a:rPr lang="en-US" smtClean="0"/>
              <a:t>11/17/2014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6F9A95-E1E3-4372-99C3-2C424130E38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iterarydevices.net/fallacy/"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literarydevices.net/argumen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literarydevices.net/argumen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literarydevices.net/fallacy/" TargetMode="External"/><Relationship Id="rId2" Type="http://schemas.openxmlformats.org/officeDocument/2006/relationships/hyperlink" Target="http://literarydevices.net/argumen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Syllogisms </a:t>
            </a:r>
            <a:br>
              <a:rPr lang="en-US" dirty="0" smtClean="0"/>
            </a:br>
            <a:r>
              <a:rPr lang="en-US" dirty="0" smtClean="0"/>
              <a:t>and</a:t>
            </a:r>
            <a:endParaRPr lang="en-US" dirty="0"/>
          </a:p>
        </p:txBody>
      </p:sp>
      <p:sp>
        <p:nvSpPr>
          <p:cNvPr id="3" name="Subtitle 2"/>
          <p:cNvSpPr>
            <a:spLocks noGrp="1"/>
          </p:cNvSpPr>
          <p:nvPr>
            <p:ph type="subTitle" idx="1"/>
          </p:nvPr>
        </p:nvSpPr>
        <p:spPr/>
        <p:txBody>
          <a:bodyPr>
            <a:normAutofit/>
          </a:bodyPr>
          <a:lstStyle/>
          <a:p>
            <a:pPr algn="ctr"/>
            <a:r>
              <a:rPr lang="en-US" sz="4800" dirty="0"/>
              <a:t>Enthymemes</a:t>
            </a:r>
          </a:p>
        </p:txBody>
      </p:sp>
    </p:spTree>
    <p:extLst>
      <p:ext uri="{BB962C8B-B14F-4D97-AF65-F5344CB8AC3E}">
        <p14:creationId xmlns:p14="http://schemas.microsoft.com/office/powerpoint/2010/main" val="852213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1066800"/>
          </a:xfrm>
        </p:spPr>
        <p:txBody>
          <a:bodyPr/>
          <a:lstStyle/>
          <a:p>
            <a:r>
              <a:rPr lang="en-US" dirty="0" smtClean="0"/>
              <a:t>Syllogism Purpose</a:t>
            </a:r>
            <a:endParaRPr lang="en-US" dirty="0"/>
          </a:p>
        </p:txBody>
      </p:sp>
      <p:sp>
        <p:nvSpPr>
          <p:cNvPr id="3" name="Text Placeholder 2"/>
          <p:cNvSpPr>
            <a:spLocks noGrp="1"/>
          </p:cNvSpPr>
          <p:nvPr>
            <p:ph type="body" idx="1"/>
          </p:nvPr>
        </p:nvSpPr>
        <p:spPr>
          <a:xfrm>
            <a:off x="530352" y="2362200"/>
            <a:ext cx="7772400" cy="1852176"/>
          </a:xfrm>
        </p:spPr>
        <p:txBody>
          <a:bodyPr>
            <a:noAutofit/>
          </a:bodyPr>
          <a:lstStyle/>
          <a:p>
            <a:r>
              <a:rPr lang="en-US" sz="2400" dirty="0"/>
              <a:t>Function of Syllogism</a:t>
            </a:r>
          </a:p>
          <a:p>
            <a:r>
              <a:rPr lang="en-US" sz="2400" dirty="0"/>
              <a:t>In logic, syllogism aims at identify the general truths in a particular situation. It is a tool in the hands of a speaker or a writer to persuade the audience or the readers as their belief in a general truth may tempt them to believe in a specific conclusion drawn from those truths.</a:t>
            </a:r>
            <a:br>
              <a:rPr lang="en-US" sz="2400" dirty="0"/>
            </a:br>
            <a:r>
              <a:rPr lang="en-US" sz="2400" dirty="0"/>
              <a:t>In literature, syllogism can contribute to add wit to the statements. Moreover, Syllogism </a:t>
            </a:r>
            <a:r>
              <a:rPr lang="en-US" sz="2400" dirty="0">
                <a:hlinkClick r:id="rId2" tooltip="fallacy"/>
              </a:rPr>
              <a:t>fallacy</a:t>
            </a:r>
            <a:r>
              <a:rPr lang="en-US" sz="2400" dirty="0"/>
              <a:t> may give us an opportunity to enjoy the nonsensical conclusion.</a:t>
            </a:r>
          </a:p>
          <a:p>
            <a:endParaRPr lang="en-US" sz="2400" dirty="0"/>
          </a:p>
        </p:txBody>
      </p:sp>
    </p:spTree>
    <p:extLst>
      <p:ext uri="{BB962C8B-B14F-4D97-AF65-F5344CB8AC3E}">
        <p14:creationId xmlns:p14="http://schemas.microsoft.com/office/powerpoint/2010/main" val="220532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a:t>
            </a:r>
            <a:endParaRPr lang="en-US" dirty="0"/>
          </a:p>
        </p:txBody>
      </p:sp>
      <p:sp>
        <p:nvSpPr>
          <p:cNvPr id="3" name="Text Placeholder 2"/>
          <p:cNvSpPr>
            <a:spLocks noGrp="1"/>
          </p:cNvSpPr>
          <p:nvPr>
            <p:ph type="body" idx="1"/>
          </p:nvPr>
        </p:nvSpPr>
        <p:spPr>
          <a:xfrm>
            <a:off x="530352" y="2704664"/>
            <a:ext cx="7772400" cy="3467536"/>
          </a:xfrm>
        </p:spPr>
        <p:txBody>
          <a:bodyPr>
            <a:normAutofit/>
          </a:bodyPr>
          <a:lstStyle/>
          <a:p>
            <a:r>
              <a:rPr lang="en-US" sz="3600" dirty="0"/>
              <a:t>Syllogism is a rhetorical device that starts an </a:t>
            </a:r>
            <a:r>
              <a:rPr lang="en-US" sz="3600" dirty="0">
                <a:hlinkClick r:id="rId2" tooltip="argument"/>
              </a:rPr>
              <a:t>argument</a:t>
            </a:r>
            <a:r>
              <a:rPr lang="en-US" sz="3600" dirty="0"/>
              <a:t> with a reference to something general and from this it draws conclusion about something more specific.</a:t>
            </a:r>
            <a:endParaRPr lang="en-US" sz="3600" dirty="0"/>
          </a:p>
        </p:txBody>
      </p:sp>
    </p:spTree>
    <p:extLst>
      <p:ext uri="{BB962C8B-B14F-4D97-AF65-F5344CB8AC3E}">
        <p14:creationId xmlns:p14="http://schemas.microsoft.com/office/powerpoint/2010/main" val="388262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Syllogisms</a:t>
            </a:r>
            <a:endParaRPr lang="en-US" dirty="0"/>
          </a:p>
        </p:txBody>
      </p:sp>
      <p:sp>
        <p:nvSpPr>
          <p:cNvPr id="3" name="Text Placeholder 2"/>
          <p:cNvSpPr>
            <a:spLocks noGrp="1"/>
          </p:cNvSpPr>
          <p:nvPr>
            <p:ph type="body" idx="1"/>
          </p:nvPr>
        </p:nvSpPr>
        <p:spPr>
          <a:xfrm>
            <a:off x="530352" y="2704664"/>
            <a:ext cx="7772400" cy="3772336"/>
          </a:xfrm>
        </p:spPr>
        <p:txBody>
          <a:bodyPr>
            <a:normAutofit fontScale="85000" lnSpcReduction="20000"/>
          </a:bodyPr>
          <a:lstStyle/>
          <a:p>
            <a:r>
              <a:rPr lang="en-US" dirty="0"/>
              <a:t> </a:t>
            </a:r>
            <a:r>
              <a:rPr lang="en-US" sz="4600" dirty="0"/>
              <a:t>a form of reasoning in which a conclusion is drawn (whether validly or not) from two given or assumed </a:t>
            </a:r>
            <a:r>
              <a:rPr lang="en-US" sz="4600" dirty="0" smtClean="0"/>
              <a:t>premises, </a:t>
            </a:r>
            <a:r>
              <a:rPr lang="en-US" sz="4600" dirty="0"/>
              <a:t>each of which shares a term with the conclusion, and shares a common or middle term not present in the </a:t>
            </a:r>
            <a:r>
              <a:rPr lang="en-US" sz="4600" dirty="0" smtClean="0"/>
              <a:t>conclusion</a:t>
            </a:r>
            <a:endParaRPr lang="en-US" sz="4600" dirty="0"/>
          </a:p>
        </p:txBody>
      </p:sp>
    </p:spTree>
    <p:extLst>
      <p:ext uri="{BB962C8B-B14F-4D97-AF65-F5344CB8AC3E}">
        <p14:creationId xmlns:p14="http://schemas.microsoft.com/office/powerpoint/2010/main" val="192596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a:t>
            </a:r>
            <a:endParaRPr lang="en-US" dirty="0"/>
          </a:p>
        </p:txBody>
      </p:sp>
      <p:sp>
        <p:nvSpPr>
          <p:cNvPr id="3" name="Text Placeholder 2"/>
          <p:cNvSpPr>
            <a:spLocks noGrp="1"/>
          </p:cNvSpPr>
          <p:nvPr>
            <p:ph type="body" idx="1"/>
          </p:nvPr>
        </p:nvSpPr>
        <p:spPr>
          <a:xfrm>
            <a:off x="533400" y="2743200"/>
            <a:ext cx="7772400" cy="3315136"/>
          </a:xfrm>
        </p:spPr>
        <p:txBody>
          <a:bodyPr>
            <a:noAutofit/>
          </a:bodyPr>
          <a:lstStyle/>
          <a:p>
            <a:r>
              <a:rPr lang="en-US" sz="3200" dirty="0"/>
              <a:t>Let us try to understand the concept with the help of an example. We start with a general </a:t>
            </a:r>
            <a:r>
              <a:rPr lang="en-US" sz="3200" dirty="0">
                <a:hlinkClick r:id="rId2" tooltip="argument"/>
              </a:rPr>
              <a:t>argument</a:t>
            </a:r>
            <a:r>
              <a:rPr lang="en-US" sz="3200" dirty="0"/>
              <a:t> “All men are mortal,” we know that “John is a man” so “John is mortal.” It is a deductive approach to reason and is based on deducing specific conclusions from general facts.</a:t>
            </a:r>
            <a:endParaRPr lang="en-US" sz="3200" dirty="0"/>
          </a:p>
        </p:txBody>
      </p:sp>
    </p:spTree>
    <p:extLst>
      <p:ext uri="{BB962C8B-B14F-4D97-AF65-F5344CB8AC3E}">
        <p14:creationId xmlns:p14="http://schemas.microsoft.com/office/powerpoint/2010/main" val="83885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a:t>
            </a:r>
            <a:endParaRPr lang="en-US" dirty="0"/>
          </a:p>
        </p:txBody>
      </p:sp>
      <p:sp>
        <p:nvSpPr>
          <p:cNvPr id="3" name="Text Placeholder 2"/>
          <p:cNvSpPr>
            <a:spLocks noGrp="1"/>
          </p:cNvSpPr>
          <p:nvPr>
            <p:ph type="body" idx="1"/>
          </p:nvPr>
        </p:nvSpPr>
        <p:spPr>
          <a:xfrm>
            <a:off x="530352" y="2704664"/>
            <a:ext cx="7772400" cy="3543736"/>
          </a:xfrm>
        </p:spPr>
        <p:txBody>
          <a:bodyPr>
            <a:normAutofit/>
          </a:bodyPr>
          <a:lstStyle/>
          <a:p>
            <a:r>
              <a:rPr lang="en-US" sz="2400" dirty="0"/>
              <a:t>(</a:t>
            </a:r>
            <a:r>
              <a:rPr lang="en-US" sz="3200" dirty="0"/>
              <a:t>e.g., </a:t>
            </a:r>
            <a:r>
              <a:rPr lang="en-US" sz="3200" i="1" dirty="0"/>
              <a:t>all dogs are animals; all animals have four legs; therefore all dogs have four legs</a:t>
            </a:r>
            <a:r>
              <a:rPr lang="en-US" sz="3200" dirty="0"/>
              <a:t> ).</a:t>
            </a:r>
          </a:p>
          <a:p>
            <a:r>
              <a:rPr lang="en-US" sz="3200" dirty="0"/>
              <a:t>deductive reasoning as distinct from induction.</a:t>
            </a:r>
          </a:p>
          <a:p>
            <a:endParaRPr lang="en-US" sz="3200" dirty="0"/>
          </a:p>
          <a:p>
            <a:endParaRPr lang="en-US" dirty="0"/>
          </a:p>
        </p:txBody>
      </p:sp>
    </p:spTree>
    <p:extLst>
      <p:ext uri="{BB962C8B-B14F-4D97-AF65-F5344CB8AC3E}">
        <p14:creationId xmlns:p14="http://schemas.microsoft.com/office/powerpoint/2010/main" val="183731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a:t>
            </a:r>
            <a:endParaRPr lang="en-US" dirty="0"/>
          </a:p>
        </p:txBody>
      </p:sp>
      <p:sp>
        <p:nvSpPr>
          <p:cNvPr id="3" name="Text Placeholder 2"/>
          <p:cNvSpPr>
            <a:spLocks noGrp="1"/>
          </p:cNvSpPr>
          <p:nvPr>
            <p:ph type="body" idx="1"/>
          </p:nvPr>
        </p:nvSpPr>
        <p:spPr>
          <a:xfrm>
            <a:off x="530352" y="2704664"/>
            <a:ext cx="7772400" cy="3238936"/>
          </a:xfrm>
        </p:spPr>
        <p:txBody>
          <a:bodyPr>
            <a:noAutofit/>
          </a:bodyPr>
          <a:lstStyle/>
          <a:p>
            <a:r>
              <a:rPr lang="en-US" sz="2400" dirty="0"/>
              <a:t>We notice in the above example that Syllogism is a three-part set of statements; a major statement or premise, a minor statement or premise and a conclusion that is deduced. Therefore, “All men are mortal” is a major statement or premise which stands as a general fact. “John is a man” is minor statement or premise that is specific and “John is mortal” is the logical conclusion deduced from the two prior statements</a:t>
            </a:r>
            <a:r>
              <a:rPr lang="en-US" sz="3200" dirty="0"/>
              <a:t>.</a:t>
            </a:r>
            <a:endParaRPr lang="en-US" sz="3200" dirty="0"/>
          </a:p>
        </p:txBody>
      </p:sp>
    </p:spTree>
    <p:extLst>
      <p:ext uri="{BB962C8B-B14F-4D97-AF65-F5344CB8AC3E}">
        <p14:creationId xmlns:p14="http://schemas.microsoft.com/office/powerpoint/2010/main" val="305257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 / Enthymeme</a:t>
            </a:r>
            <a:endParaRPr lang="en-US" dirty="0"/>
          </a:p>
        </p:txBody>
      </p:sp>
      <p:sp>
        <p:nvSpPr>
          <p:cNvPr id="3" name="Text Placeholder 2"/>
          <p:cNvSpPr>
            <a:spLocks noGrp="1"/>
          </p:cNvSpPr>
          <p:nvPr>
            <p:ph type="body" idx="1"/>
          </p:nvPr>
        </p:nvSpPr>
        <p:spPr>
          <a:xfrm>
            <a:off x="530352" y="2704664"/>
            <a:ext cx="7772400" cy="3391336"/>
          </a:xfrm>
        </p:spPr>
        <p:txBody>
          <a:bodyPr>
            <a:noAutofit/>
          </a:bodyPr>
          <a:lstStyle/>
          <a:p>
            <a:r>
              <a:rPr lang="en-US" sz="2800" dirty="0"/>
              <a:t>Syllogism takes the form of Enthymeme when it is compressed. Enthymeme combines the minor premise and the conclusion and omitting the major statement. </a:t>
            </a:r>
            <a:endParaRPr lang="en-US" sz="2800" dirty="0"/>
          </a:p>
        </p:txBody>
      </p:sp>
    </p:spTree>
    <p:extLst>
      <p:ext uri="{BB962C8B-B14F-4D97-AF65-F5344CB8AC3E}">
        <p14:creationId xmlns:p14="http://schemas.microsoft.com/office/powerpoint/2010/main" val="324048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 / Enthymeme</a:t>
            </a:r>
            <a:endParaRPr lang="en-US" dirty="0"/>
          </a:p>
        </p:txBody>
      </p:sp>
      <p:sp>
        <p:nvSpPr>
          <p:cNvPr id="3" name="Text Placeholder 2"/>
          <p:cNvSpPr>
            <a:spLocks noGrp="1"/>
          </p:cNvSpPr>
          <p:nvPr>
            <p:ph type="body" idx="1"/>
          </p:nvPr>
        </p:nvSpPr>
        <p:spPr/>
        <p:txBody>
          <a:bodyPr>
            <a:noAutofit/>
          </a:bodyPr>
          <a:lstStyle/>
          <a:p>
            <a:r>
              <a:rPr lang="en-US" sz="3200" dirty="0"/>
              <a:t>For instance, a syllogism “All dogs are canine. Tommy is a dog. Therefore, Tommy is a canine.” can be compressed in an enthymeme as “Tommy is a canine because it is a dog.” The major premise remains implied or hidden.</a:t>
            </a:r>
          </a:p>
          <a:p>
            <a:endParaRPr lang="en-US" sz="3200" dirty="0"/>
          </a:p>
        </p:txBody>
      </p:sp>
    </p:spTree>
    <p:extLst>
      <p:ext uri="{BB962C8B-B14F-4D97-AF65-F5344CB8AC3E}">
        <p14:creationId xmlns:p14="http://schemas.microsoft.com/office/powerpoint/2010/main" val="427929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 Fallacy</a:t>
            </a:r>
            <a:endParaRPr lang="en-US" dirty="0"/>
          </a:p>
        </p:txBody>
      </p:sp>
      <p:sp>
        <p:nvSpPr>
          <p:cNvPr id="3" name="Text Placeholder 2"/>
          <p:cNvSpPr>
            <a:spLocks noGrp="1"/>
          </p:cNvSpPr>
          <p:nvPr>
            <p:ph type="body" idx="1"/>
          </p:nvPr>
        </p:nvSpPr>
        <p:spPr>
          <a:xfrm>
            <a:off x="530352" y="2704664"/>
            <a:ext cx="7772400" cy="3619936"/>
          </a:xfrm>
        </p:spPr>
        <p:txBody>
          <a:bodyPr>
            <a:normAutofit/>
          </a:bodyPr>
          <a:lstStyle/>
          <a:p>
            <a:r>
              <a:rPr lang="en-US" dirty="0"/>
              <a:t>Syllogism may also be used to form incorrect conclusions that are odd. For instance, “All crows are black and the bird in my cage is black. So, the bird in my cage is a crow.” This is a false </a:t>
            </a:r>
            <a:r>
              <a:rPr lang="en-US" dirty="0">
                <a:hlinkClick r:id="rId2" tooltip="argument"/>
              </a:rPr>
              <a:t>argument</a:t>
            </a:r>
            <a:r>
              <a:rPr lang="en-US" dirty="0"/>
              <a:t> as it implies a conclusion “all blackbirds are crows” is incorrect. It is known as Syllogism </a:t>
            </a:r>
            <a:r>
              <a:rPr lang="en-US" dirty="0">
                <a:hlinkClick r:id="rId3" tooltip="Fallacy"/>
              </a:rPr>
              <a:t>Fallacy</a:t>
            </a:r>
            <a:r>
              <a:rPr lang="en-US" dirty="0"/>
              <a:t>. Another example of Syllogism </a:t>
            </a:r>
            <a:r>
              <a:rPr lang="en-US" dirty="0">
                <a:hlinkClick r:id="rId3" tooltip="fallacy"/>
              </a:rPr>
              <a:t>fallacy</a:t>
            </a:r>
            <a:r>
              <a:rPr lang="en-US" dirty="0"/>
              <a:t> is “Some televisions are black and white and all penguins are black and white. Therefore, some televisions are penguins”. You can easily see that the conclusion is practically impossible and in fact has a comical outcome.</a:t>
            </a:r>
            <a:endParaRPr lang="en-US" dirty="0"/>
          </a:p>
        </p:txBody>
      </p:sp>
    </p:spTree>
    <p:extLst>
      <p:ext uri="{BB962C8B-B14F-4D97-AF65-F5344CB8AC3E}">
        <p14:creationId xmlns:p14="http://schemas.microsoft.com/office/powerpoint/2010/main" val="1492216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314</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Syllogisms  and</vt:lpstr>
      <vt:lpstr>Syllogism:</vt:lpstr>
      <vt:lpstr>Syllogisms</vt:lpstr>
      <vt:lpstr>Syllogism:</vt:lpstr>
      <vt:lpstr>Syllogism:</vt:lpstr>
      <vt:lpstr>Syllogism:</vt:lpstr>
      <vt:lpstr>Syllogism / Enthymeme</vt:lpstr>
      <vt:lpstr>Syllogism / Enthymeme</vt:lpstr>
      <vt:lpstr>Syllogism Fallacy</vt:lpstr>
      <vt:lpstr>Syllogism Purpose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Syllogisms  and</dc:title>
  <dc:creator>Unistar</dc:creator>
  <cp:lastModifiedBy>Unistar</cp:lastModifiedBy>
  <cp:revision>4</cp:revision>
  <dcterms:created xsi:type="dcterms:W3CDTF">2014-11-17T13:39:13Z</dcterms:created>
  <dcterms:modified xsi:type="dcterms:W3CDTF">2014-11-17T13:58:02Z</dcterms:modified>
</cp:coreProperties>
</file>