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1" r:id="rId6"/>
    <p:sldId id="262" r:id="rId7"/>
    <p:sldId id="287" r:id="rId8"/>
    <p:sldId id="288" r:id="rId9"/>
    <p:sldId id="289" r:id="rId10"/>
    <p:sldId id="290" r:id="rId11"/>
    <p:sldId id="291" r:id="rId12"/>
    <p:sldId id="292" r:id="rId13"/>
    <p:sldId id="263" r:id="rId14"/>
    <p:sldId id="269" r:id="rId15"/>
    <p:sldId id="264" r:id="rId16"/>
    <p:sldId id="265" r:id="rId17"/>
    <p:sldId id="266" r:id="rId18"/>
    <p:sldId id="267" r:id="rId19"/>
    <p:sldId id="268"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93" r:id="rId35"/>
    <p:sldId id="294" r:id="rId36"/>
    <p:sldId id="295" r:id="rId37"/>
    <p:sldId id="296" r:id="rId38"/>
    <p:sldId id="298"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Geneva" charset="-128"/>
        <a:cs typeface="+mn-cs"/>
      </a:defRPr>
    </a:lvl1pPr>
    <a:lvl2pPr marL="457200" algn="l" rtl="0" fontAlgn="base">
      <a:spcBef>
        <a:spcPct val="0"/>
      </a:spcBef>
      <a:spcAft>
        <a:spcPct val="0"/>
      </a:spcAft>
      <a:defRPr sz="2400" kern="1200">
        <a:solidFill>
          <a:schemeClr val="tx1"/>
        </a:solidFill>
        <a:latin typeface="Times New Roman" pitchFamily="18" charset="0"/>
        <a:ea typeface="Geneva" charset="-128"/>
        <a:cs typeface="+mn-cs"/>
      </a:defRPr>
    </a:lvl2pPr>
    <a:lvl3pPr marL="914400" algn="l" rtl="0" fontAlgn="base">
      <a:spcBef>
        <a:spcPct val="0"/>
      </a:spcBef>
      <a:spcAft>
        <a:spcPct val="0"/>
      </a:spcAft>
      <a:defRPr sz="2400" kern="1200">
        <a:solidFill>
          <a:schemeClr val="tx1"/>
        </a:solidFill>
        <a:latin typeface="Times New Roman" pitchFamily="18" charset="0"/>
        <a:ea typeface="Geneva" charset="-128"/>
        <a:cs typeface="+mn-cs"/>
      </a:defRPr>
    </a:lvl3pPr>
    <a:lvl4pPr marL="1371600" algn="l" rtl="0" fontAlgn="base">
      <a:spcBef>
        <a:spcPct val="0"/>
      </a:spcBef>
      <a:spcAft>
        <a:spcPct val="0"/>
      </a:spcAft>
      <a:defRPr sz="2400" kern="1200">
        <a:solidFill>
          <a:schemeClr val="tx1"/>
        </a:solidFill>
        <a:latin typeface="Times New Roman" pitchFamily="18" charset="0"/>
        <a:ea typeface="Geneva" charset="-128"/>
        <a:cs typeface="+mn-cs"/>
      </a:defRPr>
    </a:lvl4pPr>
    <a:lvl5pPr marL="1828800" algn="l" rtl="0" fontAlgn="base">
      <a:spcBef>
        <a:spcPct val="0"/>
      </a:spcBef>
      <a:spcAft>
        <a:spcPct val="0"/>
      </a:spcAft>
      <a:defRPr sz="2400" kern="1200">
        <a:solidFill>
          <a:schemeClr val="tx1"/>
        </a:solidFill>
        <a:latin typeface="Times New Roman" pitchFamily="18" charset="0"/>
        <a:ea typeface="Geneva" charset="-128"/>
        <a:cs typeface="+mn-cs"/>
      </a:defRPr>
    </a:lvl5pPr>
    <a:lvl6pPr marL="2286000" algn="l" defTabSz="914400" rtl="0" eaLnBrk="1" latinLnBrk="0" hangingPunct="1">
      <a:defRPr sz="2400" kern="1200">
        <a:solidFill>
          <a:schemeClr val="tx1"/>
        </a:solidFill>
        <a:latin typeface="Times New Roman" pitchFamily="18" charset="0"/>
        <a:ea typeface="Geneva" charset="-128"/>
        <a:cs typeface="+mn-cs"/>
      </a:defRPr>
    </a:lvl6pPr>
    <a:lvl7pPr marL="2743200" algn="l" defTabSz="914400" rtl="0" eaLnBrk="1" latinLnBrk="0" hangingPunct="1">
      <a:defRPr sz="2400" kern="1200">
        <a:solidFill>
          <a:schemeClr val="tx1"/>
        </a:solidFill>
        <a:latin typeface="Times New Roman" pitchFamily="18" charset="0"/>
        <a:ea typeface="Geneva" charset="-128"/>
        <a:cs typeface="+mn-cs"/>
      </a:defRPr>
    </a:lvl7pPr>
    <a:lvl8pPr marL="3200400" algn="l" defTabSz="914400" rtl="0" eaLnBrk="1" latinLnBrk="0" hangingPunct="1">
      <a:defRPr sz="2400" kern="1200">
        <a:solidFill>
          <a:schemeClr val="tx1"/>
        </a:solidFill>
        <a:latin typeface="Times New Roman" pitchFamily="18" charset="0"/>
        <a:ea typeface="Geneva" charset="-128"/>
        <a:cs typeface="+mn-cs"/>
      </a:defRPr>
    </a:lvl8pPr>
    <a:lvl9pPr marL="3657600" algn="l" defTabSz="914400" rtl="0" eaLnBrk="1" latinLnBrk="0" hangingPunct="1">
      <a:defRPr sz="2400" kern="1200">
        <a:solidFill>
          <a:schemeClr val="tx1"/>
        </a:solidFill>
        <a:latin typeface="Times New Roman" pitchFamily="18" charset="0"/>
        <a:ea typeface="Geneva"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6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a:lstStyle>
            <a:lvl1pPr algn="l">
              <a:defRPr/>
            </a:lvl1pPr>
          </a:lstStyle>
          <a:p>
            <a:pPr>
              <a:defRPr/>
            </a:pPr>
            <a:endParaRPr lang="en-US"/>
          </a:p>
        </p:txBody>
      </p:sp>
      <p:sp>
        <p:nvSpPr>
          <p:cNvPr id="5" name="Footer Placeholder 4"/>
          <p:cNvSpPr>
            <a:spLocks noGrp="1"/>
          </p:cNvSpPr>
          <p:nvPr>
            <p:ph type="ftr" sz="quarter" idx="11"/>
          </p:nvPr>
        </p:nvSpPr>
        <p:spPr>
          <a:xfrm>
            <a:off x="3959225" y="6300788"/>
            <a:ext cx="3813175" cy="273050"/>
          </a:xfrm>
        </p:spPr>
        <p:txBody>
          <a:bodyPr/>
          <a:lstStyle>
            <a:lvl1pPr algn="l">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a:defRPr sz="1100">
                <a:latin typeface="Rockwell" pitchFamily="18" charset="0"/>
              </a:defRPr>
            </a:lvl1pPr>
          </a:lstStyle>
          <a:p>
            <a:pPr>
              <a:defRPr/>
            </a:pPr>
            <a:fld id="{E751F3E1-6175-4F70-997B-131D99C6A584}" type="slidenum">
              <a:rPr lang="en-US"/>
              <a:pPr>
                <a:defRPr/>
              </a:pPr>
              <a:t>‹#›</a:t>
            </a:fld>
            <a:endParaRPr lang="en-US"/>
          </a:p>
        </p:txBody>
      </p:sp>
    </p:spTree>
    <p:extLst>
      <p:ext uri="{BB962C8B-B14F-4D97-AF65-F5344CB8AC3E}">
        <p14:creationId xmlns:p14="http://schemas.microsoft.com/office/powerpoint/2010/main" val="268843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6"/>
          </p:nvPr>
        </p:nvSpPr>
        <p:spPr/>
        <p:txBody>
          <a:bodyPr/>
          <a:lstStyle>
            <a:lvl1pPr>
              <a:defRPr/>
            </a:lvl1pPr>
          </a:lstStyle>
          <a:p>
            <a:pPr>
              <a:defRPr/>
            </a:pPr>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pPr>
              <a:defRPr/>
            </a:pPr>
            <a:fld id="{21D97372-5826-46F4-AC11-981B824EB9E8}" type="slidenum">
              <a:rPr lang="en-US"/>
              <a:pPr>
                <a:defRPr/>
              </a:pPr>
              <a:t>‹#›</a:t>
            </a:fld>
            <a:endParaRPr lang="en-US"/>
          </a:p>
        </p:txBody>
      </p:sp>
    </p:spTree>
    <p:extLst>
      <p:ext uri="{BB962C8B-B14F-4D97-AF65-F5344CB8AC3E}">
        <p14:creationId xmlns:p14="http://schemas.microsoft.com/office/powerpoint/2010/main" val="63546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a:defRPr/>
            </a:lvl1pPr>
          </a:lstStyle>
          <a:p>
            <a:pPr>
              <a:defRPr/>
            </a:pPr>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pPr>
              <a:defRPr/>
            </a:pPr>
            <a:fld id="{4C44187F-7B94-41B6-9645-0273A2EC18B1}" type="slidenum">
              <a:rPr lang="en-US"/>
              <a:pPr>
                <a:defRPr/>
              </a:pPr>
              <a:t>‹#›</a:t>
            </a:fld>
            <a:endParaRPr lang="en-US"/>
          </a:p>
        </p:txBody>
      </p:sp>
    </p:spTree>
    <p:extLst>
      <p:ext uri="{BB962C8B-B14F-4D97-AF65-F5344CB8AC3E}">
        <p14:creationId xmlns:p14="http://schemas.microsoft.com/office/powerpoint/2010/main" val="138113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AAD879-8055-4C2A-BD15-29308B692797}" type="slidenum">
              <a:rPr lang="en-US"/>
              <a:pPr>
                <a:defRPr/>
              </a:pPr>
              <a:t>‹#›</a:t>
            </a:fld>
            <a:endParaRPr lang="en-US"/>
          </a:p>
        </p:txBody>
      </p:sp>
    </p:spTree>
    <p:extLst>
      <p:ext uri="{BB962C8B-B14F-4D97-AF65-F5344CB8AC3E}">
        <p14:creationId xmlns:p14="http://schemas.microsoft.com/office/powerpoint/2010/main" val="1134261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862D52-2145-4B66-A167-7E04E6ACEC64}" type="slidenum">
              <a:rPr lang="en-US"/>
              <a:pPr>
                <a:defRPr/>
              </a:pPr>
              <a:t>‹#›</a:t>
            </a:fld>
            <a:endParaRPr lang="en-US"/>
          </a:p>
        </p:txBody>
      </p:sp>
    </p:spTree>
    <p:extLst>
      <p:ext uri="{BB962C8B-B14F-4D97-AF65-F5344CB8AC3E}">
        <p14:creationId xmlns:p14="http://schemas.microsoft.com/office/powerpoint/2010/main" val="3326395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966B90-0AA0-4D86-94D8-6D8054D373AD}" type="slidenum">
              <a:rPr lang="en-US"/>
              <a:pPr>
                <a:defRPr/>
              </a:pPr>
              <a:t>‹#›</a:t>
            </a:fld>
            <a:endParaRPr lang="en-US"/>
          </a:p>
        </p:txBody>
      </p:sp>
    </p:spTree>
    <p:extLst>
      <p:ext uri="{BB962C8B-B14F-4D97-AF65-F5344CB8AC3E}">
        <p14:creationId xmlns:p14="http://schemas.microsoft.com/office/powerpoint/2010/main" val="3517633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5"/>
            <p:cNvSpPr>
              <a:spLocks noChangeArrowheads="1"/>
            </p:cNvSpPr>
            <p:nvPr userDrawn="1"/>
          </p:nvSpPr>
          <p:spPr bwMode="auto">
            <a:xfrm>
              <a:off x="1518368" y="380726"/>
              <a:ext cx="3657600" cy="472434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5"/>
          </p:nvPr>
        </p:nvSpPr>
        <p:spPr/>
        <p:txBody>
          <a:bodyPr/>
          <a:lstStyle>
            <a:lvl1pPr>
              <a:defRPr/>
            </a:lvl1pPr>
          </a:lstStyle>
          <a:p>
            <a:pPr>
              <a:defRPr/>
            </a:pPr>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pPr>
              <a:defRPr/>
            </a:pPr>
            <a:fld id="{FE7B8201-AC5E-4993-BD7E-28C709D86964}" type="slidenum">
              <a:rPr lang="en-US"/>
              <a:pPr>
                <a:defRPr/>
              </a:pPr>
              <a:t>‹#›</a:t>
            </a:fld>
            <a:endParaRPr lang="en-US"/>
          </a:p>
        </p:txBody>
      </p:sp>
    </p:spTree>
    <p:extLst>
      <p:ext uri="{BB962C8B-B14F-4D97-AF65-F5344CB8AC3E}">
        <p14:creationId xmlns:p14="http://schemas.microsoft.com/office/powerpoint/2010/main" val="3460689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6"/>
            <p:cNvSpPr>
              <a:spLocks noChangeArrowheads="1"/>
            </p:cNvSpPr>
            <p:nvPr userDrawn="1"/>
          </p:nvSpPr>
          <p:spPr bwMode="auto">
            <a:xfrm>
              <a:off x="1518754" y="379926"/>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9"/>
            <p:cNvSpPr>
              <a:spLocks noChangeArrowheads="1"/>
            </p:cNvSpPr>
            <p:nvPr userDrawn="1"/>
          </p:nvSpPr>
          <p:spPr bwMode="auto">
            <a:xfrm>
              <a:off x="1523760" y="381014"/>
              <a:ext cx="3657600" cy="4725550"/>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7"/>
          </p:nvPr>
        </p:nvSpPr>
        <p:spPr/>
        <p:txBody>
          <a:bodyPr/>
          <a:lstStyle>
            <a:lvl1pPr>
              <a:defRPr/>
            </a:lvl1pPr>
          </a:lstStyle>
          <a:p>
            <a:pPr>
              <a:defRPr/>
            </a:pPr>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pPr>
              <a:defRPr/>
            </a:pPr>
            <a:fld id="{0613572E-FA7D-4967-BCA5-AB21C733CAA2}" type="slidenum">
              <a:rPr lang="en-US"/>
              <a:pPr>
                <a:defRPr/>
              </a:pPr>
              <a:t>‹#›</a:t>
            </a:fld>
            <a:endParaRPr lang="en-US"/>
          </a:p>
        </p:txBody>
      </p:sp>
    </p:spTree>
    <p:extLst>
      <p:ext uri="{BB962C8B-B14F-4D97-AF65-F5344CB8AC3E}">
        <p14:creationId xmlns:p14="http://schemas.microsoft.com/office/powerpoint/2010/main" val="74455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5"/>
            <p:cNvSpPr>
              <a:spLocks noChangeArrowheads="1"/>
            </p:cNvSpPr>
            <p:nvPr userDrawn="1"/>
          </p:nvSpPr>
          <p:spPr bwMode="auto">
            <a:xfrm>
              <a:off x="1523766" y="381015"/>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695352A9-ABF6-4065-8BE0-43275CA09A10}" type="slidenum">
              <a:rPr lang="en-US"/>
              <a:pPr>
                <a:defRPr/>
              </a:pPr>
              <a:t>‹#›</a:t>
            </a:fld>
            <a:endParaRPr lang="en-US"/>
          </a:p>
        </p:txBody>
      </p:sp>
    </p:spTree>
    <p:extLst>
      <p:ext uri="{BB962C8B-B14F-4D97-AF65-F5344CB8AC3E}">
        <p14:creationId xmlns:p14="http://schemas.microsoft.com/office/powerpoint/2010/main" val="2113770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6"/>
            <p:cNvSpPr>
              <a:spLocks noChangeArrowheads="1"/>
            </p:cNvSpPr>
            <p:nvPr userDrawn="1"/>
          </p:nvSpPr>
          <p:spPr bwMode="auto">
            <a:xfrm>
              <a:off x="1518424" y="380585"/>
              <a:ext cx="3657600" cy="4723767"/>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9"/>
            <p:cNvSpPr>
              <a:spLocks noChangeArrowheads="1"/>
            </p:cNvSpPr>
            <p:nvPr userDrawn="1"/>
          </p:nvSpPr>
          <p:spPr bwMode="auto">
            <a:xfrm>
              <a:off x="1523620" y="381036"/>
              <a:ext cx="3657600" cy="4724872"/>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8"/>
          </p:nvPr>
        </p:nvSpPr>
        <p:spPr/>
        <p:txBody>
          <a:bodyPr/>
          <a:lstStyle>
            <a:lvl1pPr>
              <a:defRPr/>
            </a:lvl1pPr>
          </a:lstStyle>
          <a:p>
            <a:pPr>
              <a:defRPr/>
            </a:pPr>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pPr>
              <a:defRPr/>
            </a:pPr>
            <a:fld id="{D01AF5D8-4198-4522-97EC-D960AB15F1B8}" type="slidenum">
              <a:rPr lang="en-US"/>
              <a:pPr>
                <a:defRPr/>
              </a:pPr>
              <a:t>‹#›</a:t>
            </a:fld>
            <a:endParaRPr lang="en-US"/>
          </a:p>
        </p:txBody>
      </p:sp>
    </p:spTree>
    <p:extLst>
      <p:ext uri="{BB962C8B-B14F-4D97-AF65-F5344CB8AC3E}">
        <p14:creationId xmlns:p14="http://schemas.microsoft.com/office/powerpoint/2010/main" val="2699290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0D9C27-61C2-4127-9A58-8B2387F9C947}" type="slidenum">
              <a:rPr lang="en-US"/>
              <a:pPr>
                <a:defRPr/>
              </a:pPr>
              <a:t>‹#›</a:t>
            </a:fld>
            <a:endParaRPr lang="en-US"/>
          </a:p>
        </p:txBody>
      </p:sp>
    </p:spTree>
    <p:extLst>
      <p:ext uri="{BB962C8B-B14F-4D97-AF65-F5344CB8AC3E}">
        <p14:creationId xmlns:p14="http://schemas.microsoft.com/office/powerpoint/2010/main" val="312289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BA27D1-6C27-42C9-91C2-998F3AA8A83C}" type="slidenum">
              <a:rPr lang="en-US"/>
              <a:pPr>
                <a:defRPr/>
              </a:pPr>
              <a:t>‹#›</a:t>
            </a:fld>
            <a:endParaRPr lang="en-US"/>
          </a:p>
        </p:txBody>
      </p:sp>
    </p:spTree>
    <p:extLst>
      <p:ext uri="{BB962C8B-B14F-4D97-AF65-F5344CB8AC3E}">
        <p14:creationId xmlns:p14="http://schemas.microsoft.com/office/powerpoint/2010/main" val="1436705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2F74C5-058C-46EE-B1B8-69093984F098}" type="slidenum">
              <a:rPr lang="en-US"/>
              <a:pPr>
                <a:defRPr/>
              </a:pPr>
              <a:t>‹#›</a:t>
            </a:fld>
            <a:endParaRPr lang="en-US"/>
          </a:p>
        </p:txBody>
      </p:sp>
    </p:spTree>
    <p:extLst>
      <p:ext uri="{BB962C8B-B14F-4D97-AF65-F5344CB8AC3E}">
        <p14:creationId xmlns:p14="http://schemas.microsoft.com/office/powerpoint/2010/main" val="25981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4"/>
          </p:nvPr>
        </p:nvSpPr>
        <p:spPr>
          <a:xfrm>
            <a:off x="457200" y="6299200"/>
            <a:ext cx="1981200" cy="273050"/>
          </a:xfrm>
        </p:spPr>
        <p:txBody>
          <a:bodyPr/>
          <a:lstStyle>
            <a:lvl1pPr algn="l">
              <a:defRPr/>
            </a:lvl1pPr>
          </a:lstStyle>
          <a:p>
            <a:pPr>
              <a:defRPr/>
            </a:pPr>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latin typeface="Rockwell" pitchFamily="18" charset="0"/>
              </a:defRPr>
            </a:lvl1pPr>
          </a:lstStyle>
          <a:p>
            <a:pPr>
              <a:defRPr/>
            </a:pPr>
            <a:fld id="{43FC20C9-E162-446D-A2B6-CBA25BBFCE74}" type="slidenum">
              <a:rPr lang="en-US"/>
              <a:pPr>
                <a:defRPr/>
              </a:pPr>
              <a:t>‹#›</a:t>
            </a:fld>
            <a:endParaRPr lang="en-US"/>
          </a:p>
        </p:txBody>
      </p:sp>
    </p:spTree>
    <p:extLst>
      <p:ext uri="{BB962C8B-B14F-4D97-AF65-F5344CB8AC3E}">
        <p14:creationId xmlns:p14="http://schemas.microsoft.com/office/powerpoint/2010/main" val="161804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CEA512-28BC-4603-8073-419C76469DE0}" type="slidenum">
              <a:rPr lang="en-US"/>
              <a:pPr>
                <a:defRPr/>
              </a:pPr>
              <a:t>‹#›</a:t>
            </a:fld>
            <a:endParaRPr lang="en-US"/>
          </a:p>
        </p:txBody>
      </p:sp>
    </p:spTree>
    <p:extLst>
      <p:ext uri="{BB962C8B-B14F-4D97-AF65-F5344CB8AC3E}">
        <p14:creationId xmlns:p14="http://schemas.microsoft.com/office/powerpoint/2010/main" val="283143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56091202-0309-46F1-B031-4A407A4505F2}" type="slidenum">
              <a:rPr lang="en-US"/>
              <a:pPr>
                <a:defRPr/>
              </a:pPr>
              <a:t>‹#›</a:t>
            </a:fld>
            <a:endParaRPr lang="en-US"/>
          </a:p>
        </p:txBody>
      </p:sp>
    </p:spTree>
    <p:extLst>
      <p:ext uri="{BB962C8B-B14F-4D97-AF65-F5344CB8AC3E}">
        <p14:creationId xmlns:p14="http://schemas.microsoft.com/office/powerpoint/2010/main" val="33494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5"/>
            <p:cNvSpPr>
              <a:spLocks noChangeArrowheads="1"/>
            </p:cNvSpPr>
            <p:nvPr userDrawn="1"/>
          </p:nvSpPr>
          <p:spPr bwMode="auto">
            <a:xfrm>
              <a:off x="1520128" y="380174"/>
              <a:ext cx="3657600" cy="4723475"/>
            </a:xfrm>
            <a:prstGeom prst="rect">
              <a:avLst/>
            </a:prstGeom>
            <a:solidFill>
              <a:schemeClr val="bg1"/>
            </a:solidFill>
            <a:ln w="19050">
              <a:solidFill>
                <a:schemeClr val="bg1"/>
              </a:solidFill>
              <a:miter lim="800000"/>
              <a:headEnd/>
              <a:tailEnd/>
            </a:ln>
            <a:effectLst>
              <a:outerShdw blurRad="50800" dist="38100" dir="2700000" algn="tl" rotWithShape="0">
                <a:srgbClr val="808080">
                  <a:alpha val="39999"/>
                </a:srgbClr>
              </a:outerShdw>
            </a:effectLst>
          </p:spPr>
          <p:txBody>
            <a:bodyPr anchor="ctr"/>
            <a:lstStyle/>
            <a:p>
              <a:pPr algn="ctr">
                <a:defRPr/>
              </a:pPr>
              <a:endParaRPr lang="en-US">
                <a:solidFill>
                  <a:srgbClr val="FFFFFF"/>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80D74E00-AD63-4D36-81A1-1AC2F3264F1C}" type="slidenum">
              <a:rPr lang="en-US"/>
              <a:pPr>
                <a:defRPr/>
              </a:pPr>
              <a:t>‹#›</a:t>
            </a:fld>
            <a:endParaRPr lang="en-US"/>
          </a:p>
        </p:txBody>
      </p:sp>
    </p:spTree>
    <p:extLst>
      <p:ext uri="{BB962C8B-B14F-4D97-AF65-F5344CB8AC3E}">
        <p14:creationId xmlns:p14="http://schemas.microsoft.com/office/powerpoint/2010/main" val="364379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EA8571-A44C-49A1-A067-ECD94A9CFD6C}" type="slidenum">
              <a:rPr lang="en-US"/>
              <a:pPr>
                <a:defRPr/>
              </a:pPr>
              <a:t>‹#›</a:t>
            </a:fld>
            <a:endParaRPr lang="en-US"/>
          </a:p>
        </p:txBody>
      </p:sp>
    </p:spTree>
    <p:extLst>
      <p:ext uri="{BB962C8B-B14F-4D97-AF65-F5344CB8AC3E}">
        <p14:creationId xmlns:p14="http://schemas.microsoft.com/office/powerpoint/2010/main" val="230318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263"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omparison-Underlin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6488" y="1897063"/>
            <a:ext cx="32289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pPr>
              <a:defRPr/>
            </a:pPr>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1448C1B5-E4D7-4D67-8B51-E2C72D62A5C5}" type="slidenum">
              <a:rPr lang="en-US"/>
              <a:pPr>
                <a:defRPr/>
              </a:pPr>
              <a:t>‹#›</a:t>
            </a:fld>
            <a:endParaRPr lang="en-US"/>
          </a:p>
        </p:txBody>
      </p:sp>
    </p:spTree>
    <p:extLst>
      <p:ext uri="{BB962C8B-B14F-4D97-AF65-F5344CB8AC3E}">
        <p14:creationId xmlns:p14="http://schemas.microsoft.com/office/powerpoint/2010/main" val="195258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9AFED4EB-27A9-4B3D-B59B-A9902E703921}" type="slidenum">
              <a:rPr lang="en-US"/>
              <a:pPr>
                <a:defRPr/>
              </a:pPr>
              <a:t>‹#›</a:t>
            </a:fld>
            <a:endParaRPr lang="en-US"/>
          </a:p>
        </p:txBody>
      </p:sp>
    </p:spTree>
    <p:extLst>
      <p:ext uri="{BB962C8B-B14F-4D97-AF65-F5344CB8AC3E}">
        <p14:creationId xmlns:p14="http://schemas.microsoft.com/office/powerpoint/2010/main" val="299556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wrap="square" lIns="91440" tIns="45720" rIns="91440" bIns="45720" numCol="1" anchor="ctr" anchorCtr="0" compatLnSpc="1">
            <a:prstTxWarp prst="textNoShape">
              <a:avLst/>
            </a:prstTxWarp>
          </a:bodyPr>
          <a:lstStyle>
            <a:lvl1pPr algn="r">
              <a:defRPr sz="1100">
                <a:latin typeface="Rockwell" charset="0"/>
                <a:ea typeface="+mn-ea"/>
              </a:defRPr>
            </a:lvl1pPr>
          </a:lstStyle>
          <a:p>
            <a:pPr>
              <a:defRPr/>
            </a:pPr>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wrap="square" lIns="91440" tIns="45720" rIns="91440" bIns="45720" numCol="1" anchor="ctr" anchorCtr="0" compatLnSpc="1">
            <a:prstTxWarp prst="textNoShape">
              <a:avLst/>
            </a:prstTxWarp>
          </a:bodyPr>
          <a:lstStyle>
            <a:lvl1pPr algn="r">
              <a:defRPr sz="1100">
                <a:latin typeface="Rockwell" charset="0"/>
                <a:ea typeface="+mn-ea"/>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a:defRPr sz="8200">
                <a:latin typeface="Impact" pitchFamily="34" charset="0"/>
              </a:defRPr>
            </a:lvl1pPr>
          </a:lstStyle>
          <a:p>
            <a:pPr>
              <a:defRPr/>
            </a:pPr>
            <a:fld id="{25365186-D932-41E0-AC45-305FDCC0B9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54" r:id="rId2"/>
    <p:sldLayoutId id="2147483867" r:id="rId3"/>
    <p:sldLayoutId id="2147483855" r:id="rId4"/>
    <p:sldLayoutId id="2147483856" r:id="rId5"/>
    <p:sldLayoutId id="2147483868" r:id="rId6"/>
    <p:sldLayoutId id="2147483857" r:id="rId7"/>
    <p:sldLayoutId id="2147483869" r:id="rId8"/>
    <p:sldLayoutId id="2147483858" r:id="rId9"/>
    <p:sldLayoutId id="2147483859" r:id="rId10"/>
    <p:sldLayoutId id="2147483860" r:id="rId11"/>
    <p:sldLayoutId id="2147483861" r:id="rId12"/>
    <p:sldLayoutId id="2147483862" r:id="rId13"/>
    <p:sldLayoutId id="2147483863" r:id="rId14"/>
    <p:sldLayoutId id="2147483870" r:id="rId15"/>
    <p:sldLayoutId id="2147483871" r:id="rId16"/>
    <p:sldLayoutId id="2147483872" r:id="rId17"/>
    <p:sldLayoutId id="2147483873" r:id="rId18"/>
    <p:sldLayoutId id="2147483864" r:id="rId19"/>
    <p:sldLayoutId id="2147483865" r:id="rId20"/>
  </p:sldLayoutIdLst>
  <p:txStyles>
    <p:titleStyle>
      <a:lvl1pPr algn="ctr" rtl="0" eaLnBrk="0" fontAlgn="base" hangingPunct="0">
        <a:spcBef>
          <a:spcPct val="0"/>
        </a:spcBef>
        <a:spcAft>
          <a:spcPct val="0"/>
        </a:spcAft>
        <a:defRPr sz="4600" kern="1200">
          <a:solidFill>
            <a:schemeClr val="tx1"/>
          </a:solidFill>
          <a:latin typeface="+mj-lt"/>
          <a:ea typeface="ヒラギノ角ゴ Pro W3" charset="-128"/>
          <a:cs typeface="ヒラギノ角ゴ Pro W3" charset="-128"/>
        </a:defRPr>
      </a:lvl1pPr>
      <a:lvl2pPr algn="ctr" rtl="0" eaLnBrk="0" fontAlgn="base" hangingPunct="0">
        <a:spcBef>
          <a:spcPct val="0"/>
        </a:spcBef>
        <a:spcAft>
          <a:spcPct val="0"/>
        </a:spcAft>
        <a:defRPr sz="4600">
          <a:solidFill>
            <a:schemeClr val="tx1"/>
          </a:solidFill>
          <a:latin typeface="Goudy Old Style" charset="0"/>
          <a:ea typeface="ヒラギノ角ゴ Pro W3" charset="-128"/>
          <a:cs typeface="ヒラギノ角ゴ Pro W3" charset="-128"/>
        </a:defRPr>
      </a:lvl2pPr>
      <a:lvl3pPr algn="ctr" rtl="0" eaLnBrk="0" fontAlgn="base" hangingPunct="0">
        <a:spcBef>
          <a:spcPct val="0"/>
        </a:spcBef>
        <a:spcAft>
          <a:spcPct val="0"/>
        </a:spcAft>
        <a:defRPr sz="4600">
          <a:solidFill>
            <a:schemeClr val="tx1"/>
          </a:solidFill>
          <a:latin typeface="Goudy Old Style" charset="0"/>
          <a:ea typeface="ヒラギノ角ゴ Pro W3" charset="-128"/>
          <a:cs typeface="ヒラギノ角ゴ Pro W3" charset="-128"/>
        </a:defRPr>
      </a:lvl3pPr>
      <a:lvl4pPr algn="ctr" rtl="0" eaLnBrk="0" fontAlgn="base" hangingPunct="0">
        <a:spcBef>
          <a:spcPct val="0"/>
        </a:spcBef>
        <a:spcAft>
          <a:spcPct val="0"/>
        </a:spcAft>
        <a:defRPr sz="4600">
          <a:solidFill>
            <a:schemeClr val="tx1"/>
          </a:solidFill>
          <a:latin typeface="Goudy Old Style" charset="0"/>
          <a:ea typeface="ヒラギノ角ゴ Pro W3" charset="-128"/>
          <a:cs typeface="ヒラギノ角ゴ Pro W3" charset="-128"/>
        </a:defRPr>
      </a:lvl4pPr>
      <a:lvl5pPr algn="ctr" rtl="0" eaLnBrk="0" fontAlgn="base" hangingPunct="0">
        <a:spcBef>
          <a:spcPct val="0"/>
        </a:spcBef>
        <a:spcAft>
          <a:spcPct val="0"/>
        </a:spcAft>
        <a:defRPr sz="4600">
          <a:solidFill>
            <a:schemeClr val="tx1"/>
          </a:solidFill>
          <a:latin typeface="Goudy Old Style" charset="0"/>
          <a:ea typeface="ヒラギノ角ゴ Pro W3" charset="-128"/>
          <a:cs typeface="ヒラギノ角ゴ Pro W3" charset="-128"/>
        </a:defRPr>
      </a:lvl5pPr>
      <a:lvl6pPr marL="457200" algn="ctr" rtl="0" fontAlgn="base">
        <a:spcBef>
          <a:spcPct val="0"/>
        </a:spcBef>
        <a:spcAft>
          <a:spcPct val="0"/>
        </a:spcAft>
        <a:defRPr sz="4600">
          <a:solidFill>
            <a:schemeClr val="tx1"/>
          </a:solidFill>
          <a:latin typeface="Goudy Old Style" charset="0"/>
          <a:ea typeface="ヒラギノ角ゴ Pro W3" charset="-128"/>
          <a:cs typeface="ヒラギノ角ゴ Pro W3" charset="-128"/>
        </a:defRPr>
      </a:lvl6pPr>
      <a:lvl7pPr marL="914400" algn="ctr" rtl="0" fontAlgn="base">
        <a:spcBef>
          <a:spcPct val="0"/>
        </a:spcBef>
        <a:spcAft>
          <a:spcPct val="0"/>
        </a:spcAft>
        <a:defRPr sz="4600">
          <a:solidFill>
            <a:schemeClr val="tx1"/>
          </a:solidFill>
          <a:latin typeface="Goudy Old Style" charset="0"/>
          <a:ea typeface="ヒラギノ角ゴ Pro W3" charset="-128"/>
          <a:cs typeface="ヒラギノ角ゴ Pro W3" charset="-128"/>
        </a:defRPr>
      </a:lvl7pPr>
      <a:lvl8pPr marL="1371600" algn="ctr" rtl="0" fontAlgn="base">
        <a:spcBef>
          <a:spcPct val="0"/>
        </a:spcBef>
        <a:spcAft>
          <a:spcPct val="0"/>
        </a:spcAft>
        <a:defRPr sz="4600">
          <a:solidFill>
            <a:schemeClr val="tx1"/>
          </a:solidFill>
          <a:latin typeface="Goudy Old Style" charset="0"/>
          <a:ea typeface="ヒラギノ角ゴ Pro W3" charset="-128"/>
          <a:cs typeface="ヒラギノ角ゴ Pro W3" charset="-128"/>
        </a:defRPr>
      </a:lvl8pPr>
      <a:lvl9pPr marL="1828800" algn="ctr" rtl="0" fontAlgn="base">
        <a:spcBef>
          <a:spcPct val="0"/>
        </a:spcBef>
        <a:spcAft>
          <a:spcPct val="0"/>
        </a:spcAft>
        <a:defRPr sz="4600">
          <a:solidFill>
            <a:schemeClr val="tx1"/>
          </a:solidFill>
          <a:latin typeface="Goudy Old Style" charset="0"/>
          <a:ea typeface="ヒラギノ角ゴ Pro W3" charset="-128"/>
          <a:cs typeface="ヒラギノ角ゴ Pro W3" charset="-128"/>
        </a:defRPr>
      </a:lvl9pPr>
    </p:titleStyle>
    <p:bodyStyle>
      <a:lvl1pPr marL="463550" indent="-463550" algn="l" rtl="0" eaLnBrk="0" fontAlgn="base" hangingPunct="0">
        <a:spcBef>
          <a:spcPts val="2000"/>
        </a:spcBef>
        <a:spcAft>
          <a:spcPct val="0"/>
        </a:spcAft>
        <a:buSzPct val="90000"/>
        <a:buBlip>
          <a:blip r:embed="rId23"/>
        </a:buBlip>
        <a:defRPr sz="2400" kern="1200">
          <a:solidFill>
            <a:schemeClr val="tx1"/>
          </a:solidFill>
          <a:latin typeface="+mn-lt"/>
          <a:ea typeface="ヒラギノ角ゴ Pro W3" charset="-128"/>
          <a:cs typeface="ヒラギノ角ゴ Pro W3" charset="-128"/>
        </a:defRPr>
      </a:lvl1pPr>
      <a:lvl2pPr marL="914400" indent="-457200" algn="l" rtl="0" eaLnBrk="0" fontAlgn="base" hangingPunct="0">
        <a:spcBef>
          <a:spcPts val="600"/>
        </a:spcBef>
        <a:spcAft>
          <a:spcPct val="0"/>
        </a:spcAft>
        <a:buSzPct val="90000"/>
        <a:buBlip>
          <a:blip r:embed="rId24"/>
        </a:buBlip>
        <a:defRPr sz="2200" kern="1200">
          <a:solidFill>
            <a:schemeClr val="tx1"/>
          </a:solidFill>
          <a:latin typeface="+mn-lt"/>
          <a:ea typeface="ヒラギノ角ゴ Pro W3" charset="-128"/>
          <a:cs typeface="ヒラギノ角ゴ Pro W3" charset="-128"/>
        </a:defRPr>
      </a:lvl2pPr>
      <a:lvl3pPr marL="1255713" indent="-341313" algn="l" rtl="0" eaLnBrk="0" fontAlgn="base" hangingPunct="0">
        <a:spcBef>
          <a:spcPts val="600"/>
        </a:spcBef>
        <a:spcAft>
          <a:spcPct val="0"/>
        </a:spcAft>
        <a:buSzPct val="90000"/>
        <a:buBlip>
          <a:blip r:embed="rId25"/>
        </a:buBlip>
        <a:defRPr sz="2000" kern="1200">
          <a:solidFill>
            <a:schemeClr val="tx1"/>
          </a:solidFill>
          <a:latin typeface="+mn-lt"/>
          <a:ea typeface="ヒラギノ角ゴ Pro W3" charset="-128"/>
          <a:cs typeface="ヒラギノ角ゴ Pro W3" charset="-128"/>
        </a:defRPr>
      </a:lvl3pPr>
      <a:lvl4pPr marL="1597025" indent="-341313" algn="l" rtl="0" eaLnBrk="0" fontAlgn="base" hangingPunct="0">
        <a:spcBef>
          <a:spcPts val="600"/>
        </a:spcBef>
        <a:spcAft>
          <a:spcPct val="0"/>
        </a:spcAft>
        <a:buSzPct val="90000"/>
        <a:buBlip>
          <a:blip r:embed="rId25"/>
        </a:buBlip>
        <a:defRPr kern="1200">
          <a:solidFill>
            <a:schemeClr val="tx1"/>
          </a:solidFill>
          <a:latin typeface="+mn-lt"/>
          <a:ea typeface="ヒラギノ角ゴ Pro W3" charset="-128"/>
          <a:cs typeface="ヒラギノ角ゴ Pro W3" charset="-128"/>
        </a:defRPr>
      </a:lvl4pPr>
      <a:lvl5pPr marL="1938338" indent="-341313" algn="l" rtl="0" eaLnBrk="0" fontAlgn="base" hangingPunct="0">
        <a:spcBef>
          <a:spcPts val="600"/>
        </a:spcBef>
        <a:spcAft>
          <a:spcPct val="0"/>
        </a:spcAft>
        <a:buSzPct val="90000"/>
        <a:buBlip>
          <a:blip r:embed="rId25"/>
        </a:buBlip>
        <a:defRPr kern="1200">
          <a:solidFill>
            <a:schemeClr val="tx1"/>
          </a:solidFill>
          <a:latin typeface="+mn-lt"/>
          <a:ea typeface="ヒラギノ角ゴ Pro W3" charset="-128"/>
          <a:cs typeface="ヒラギノ角ゴ Pro W3"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286000"/>
            <a:ext cx="7696200" cy="228600"/>
          </a:xfrm>
        </p:spPr>
        <p:txBody>
          <a:bodyPr/>
          <a:lstStyle/>
          <a:p>
            <a:pPr>
              <a:defRPr/>
            </a:pPr>
            <a:r>
              <a:rPr lang="en-US" b="1" smtClean="0">
                <a:effectLst>
                  <a:outerShdw blurRad="38100" dist="38100" dir="2700000" algn="tl">
                    <a:srgbClr val="C0C0C0"/>
                  </a:outerShdw>
                </a:effectLst>
                <a:ea typeface="ヒラギノ角ゴ Pro W3" charset="-128"/>
              </a:rPr>
              <a:t>	What is </a:t>
            </a:r>
          </a:p>
        </p:txBody>
      </p:sp>
      <p:sp>
        <p:nvSpPr>
          <p:cNvPr id="2051" name="Rectangle 3"/>
          <p:cNvSpPr>
            <a:spLocks noGrp="1" noChangeArrowheads="1"/>
          </p:cNvSpPr>
          <p:nvPr>
            <p:ph type="subTitle" idx="1"/>
          </p:nvPr>
        </p:nvSpPr>
        <p:spPr>
          <a:xfrm>
            <a:off x="2133600" y="3048000"/>
            <a:ext cx="3810000" cy="1295400"/>
          </a:xfrm>
        </p:spPr>
        <p:txBody>
          <a:bodyPr/>
          <a:lstStyle/>
          <a:p>
            <a:pPr>
              <a:spcBef>
                <a:spcPct val="0"/>
              </a:spcBef>
              <a:defRPr/>
            </a:pPr>
            <a:r>
              <a:rPr lang="en-US" sz="4800" b="1" smtClean="0">
                <a:effectLst>
                  <a:outerShdw blurRad="38100" dist="38100" dir="2700000" algn="tl">
                    <a:srgbClr val="C0C0C0"/>
                  </a:outerShdw>
                </a:effectLst>
                <a:ea typeface="ヒラギノ角ゴ Pro W3" charset="-128"/>
              </a:rPr>
              <a:t>   Syntax?</a:t>
            </a:r>
          </a:p>
          <a:p>
            <a:pPr>
              <a:spcBef>
                <a:spcPct val="0"/>
              </a:spcBef>
              <a:defRPr/>
            </a:pPr>
            <a:endParaRPr lang="en-US" sz="1000" smtClean="0">
              <a:solidFill>
                <a:schemeClr val="bg2"/>
              </a:solidFill>
              <a:ea typeface="ヒラギノ角ゴ Pro W3"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85800" y="609600"/>
            <a:ext cx="7696200" cy="1752600"/>
          </a:xfrm>
        </p:spPr>
        <p:txBody>
          <a:bodyPr/>
          <a:lstStyle/>
          <a:p>
            <a:pPr eaLnBrk="1" hangingPunct="1"/>
            <a:r>
              <a:rPr lang="en-US" altLang="en-US" sz="4100" smtClean="0">
                <a:solidFill>
                  <a:srgbClr val="000000"/>
                </a:solidFill>
              </a:rPr>
              <a:t>Sentence Classifications:</a:t>
            </a:r>
            <a:br>
              <a:rPr lang="en-US" altLang="en-US" sz="4100" smtClean="0">
                <a:solidFill>
                  <a:srgbClr val="000000"/>
                </a:solidFill>
              </a:rPr>
            </a:br>
            <a:r>
              <a:rPr lang="en-US" altLang="en-US" sz="2900" smtClean="0">
                <a:solidFill>
                  <a:srgbClr val="000000"/>
                </a:solidFill>
              </a:rPr>
              <a:t>Consider the following four basic types in examining sentence structures</a:t>
            </a:r>
          </a:p>
        </p:txBody>
      </p:sp>
      <p:sp>
        <p:nvSpPr>
          <p:cNvPr id="19459" name="Rectangle 1027"/>
          <p:cNvSpPr>
            <a:spLocks noGrp="1" noChangeArrowheads="1"/>
          </p:cNvSpPr>
          <p:nvPr>
            <p:ph idx="1"/>
          </p:nvPr>
        </p:nvSpPr>
        <p:spPr>
          <a:xfrm>
            <a:off x="685800" y="2590800"/>
            <a:ext cx="7772400" cy="3505200"/>
          </a:xfrm>
        </p:spPr>
        <p:txBody>
          <a:bodyPr/>
          <a:lstStyle/>
          <a:p>
            <a:pPr eaLnBrk="1" hangingPunct="1">
              <a:lnSpc>
                <a:spcPct val="70000"/>
              </a:lnSpc>
            </a:pPr>
            <a:r>
              <a:rPr lang="en-US" altLang="en-US" sz="1900" smtClean="0">
                <a:solidFill>
                  <a:srgbClr val="000000"/>
                </a:solidFill>
              </a:rPr>
              <a:t>Declarative: Makes a statement    </a:t>
            </a:r>
          </a:p>
          <a:p>
            <a:pPr eaLnBrk="1" hangingPunct="1">
              <a:lnSpc>
                <a:spcPct val="70000"/>
              </a:lnSpc>
              <a:buFontTx/>
              <a:buNone/>
            </a:pPr>
            <a:r>
              <a:rPr lang="en-US" altLang="en-US" sz="1900" smtClean="0">
                <a:solidFill>
                  <a:srgbClr val="000000"/>
                </a:solidFill>
              </a:rPr>
              <a:t>		ex.  The king is sick.</a:t>
            </a:r>
          </a:p>
          <a:p>
            <a:pPr eaLnBrk="1" hangingPunct="1">
              <a:lnSpc>
                <a:spcPct val="70000"/>
              </a:lnSpc>
            </a:pPr>
            <a:r>
              <a:rPr lang="en-US" altLang="en-US" sz="1900" smtClean="0">
                <a:solidFill>
                  <a:srgbClr val="000000"/>
                </a:solidFill>
              </a:rPr>
              <a:t>Imperative:  Gives a command    </a:t>
            </a:r>
          </a:p>
          <a:p>
            <a:pPr eaLnBrk="1" hangingPunct="1">
              <a:lnSpc>
                <a:spcPct val="70000"/>
              </a:lnSpc>
              <a:buFontTx/>
              <a:buNone/>
            </a:pPr>
            <a:r>
              <a:rPr lang="en-US" altLang="en-US" sz="1900" smtClean="0">
                <a:solidFill>
                  <a:srgbClr val="000000"/>
                </a:solidFill>
              </a:rPr>
              <a:t>		ex.  Bow to the king.</a:t>
            </a:r>
          </a:p>
          <a:p>
            <a:pPr eaLnBrk="1" hangingPunct="1">
              <a:lnSpc>
                <a:spcPct val="70000"/>
              </a:lnSpc>
            </a:pPr>
            <a:r>
              <a:rPr lang="en-US" altLang="en-US" sz="1900" smtClean="0">
                <a:solidFill>
                  <a:srgbClr val="000000"/>
                </a:solidFill>
              </a:rPr>
              <a:t>Interrogative:  Asks a question    </a:t>
            </a:r>
          </a:p>
          <a:p>
            <a:pPr eaLnBrk="1" hangingPunct="1">
              <a:lnSpc>
                <a:spcPct val="70000"/>
              </a:lnSpc>
              <a:buFontTx/>
              <a:buNone/>
            </a:pPr>
            <a:r>
              <a:rPr lang="en-US" altLang="en-US" sz="1900" smtClean="0">
                <a:solidFill>
                  <a:srgbClr val="000000"/>
                </a:solidFill>
              </a:rPr>
              <a:t>		ex.  What’s the matter with the king?</a:t>
            </a:r>
          </a:p>
          <a:p>
            <a:pPr eaLnBrk="1" hangingPunct="1">
              <a:lnSpc>
                <a:spcPct val="70000"/>
              </a:lnSpc>
            </a:pPr>
            <a:r>
              <a:rPr lang="en-US" altLang="en-US" sz="1900" smtClean="0">
                <a:solidFill>
                  <a:srgbClr val="000000"/>
                </a:solidFill>
              </a:rPr>
              <a:t>Exclamatory:  Makes an exclamation    </a:t>
            </a:r>
          </a:p>
          <a:p>
            <a:pPr eaLnBrk="1" hangingPunct="1">
              <a:lnSpc>
                <a:spcPct val="70000"/>
              </a:lnSpc>
              <a:buFontTx/>
              <a:buNone/>
            </a:pPr>
            <a:r>
              <a:rPr lang="en-US" altLang="en-US" sz="1900" smtClean="0">
                <a:solidFill>
                  <a:srgbClr val="000000"/>
                </a:solidFill>
              </a:rPr>
              <a:t>		ex.  The king is dead!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solidFill>
                  <a:srgbClr val="000000"/>
                </a:solidFill>
              </a:rPr>
              <a:t>Four Basic Structures</a:t>
            </a:r>
          </a:p>
        </p:txBody>
      </p:sp>
      <p:sp>
        <p:nvSpPr>
          <p:cNvPr id="20483" name="Rectangle 3"/>
          <p:cNvSpPr>
            <a:spLocks noGrp="1" noChangeArrowheads="1"/>
          </p:cNvSpPr>
          <p:nvPr>
            <p:ph idx="1"/>
          </p:nvPr>
        </p:nvSpPr>
        <p:spPr>
          <a:xfrm>
            <a:off x="685800" y="1600200"/>
            <a:ext cx="7772400" cy="4953000"/>
          </a:xfrm>
        </p:spPr>
        <p:txBody>
          <a:bodyPr/>
          <a:lstStyle/>
          <a:p>
            <a:pPr eaLnBrk="1" hangingPunct="1">
              <a:lnSpc>
                <a:spcPct val="80000"/>
              </a:lnSpc>
            </a:pPr>
            <a:r>
              <a:rPr lang="en-US" altLang="en-US" sz="2200" smtClean="0">
                <a:solidFill>
                  <a:srgbClr val="000000"/>
                </a:solidFill>
              </a:rPr>
              <a:t>Simple sentence:  One independent clause*</a:t>
            </a:r>
          </a:p>
          <a:p>
            <a:pPr eaLnBrk="1" hangingPunct="1">
              <a:lnSpc>
                <a:spcPct val="80000"/>
              </a:lnSpc>
              <a:buFontTx/>
              <a:buNone/>
            </a:pPr>
            <a:r>
              <a:rPr lang="en-US" altLang="en-US" sz="2200" smtClean="0">
                <a:solidFill>
                  <a:srgbClr val="000000"/>
                </a:solidFill>
              </a:rPr>
              <a:t>		ex.  The singer bowed to her adoring audience.</a:t>
            </a:r>
          </a:p>
          <a:p>
            <a:pPr eaLnBrk="1" hangingPunct="1">
              <a:lnSpc>
                <a:spcPct val="80000"/>
              </a:lnSpc>
            </a:pPr>
            <a:r>
              <a:rPr lang="en-US" altLang="en-US" sz="2200" smtClean="0">
                <a:solidFill>
                  <a:srgbClr val="000000"/>
                </a:solidFill>
              </a:rPr>
              <a:t>Compound sentence: Two or more independent clauses (joined by a comma with a coordinating conjunction—and, but, for, or, nor, yet, so—or a semicolon)</a:t>
            </a:r>
          </a:p>
          <a:p>
            <a:pPr eaLnBrk="1" hangingPunct="1">
              <a:lnSpc>
                <a:spcPct val="80000"/>
              </a:lnSpc>
              <a:buFontTx/>
              <a:buNone/>
            </a:pPr>
            <a:r>
              <a:rPr lang="en-US" altLang="en-US" sz="2200" smtClean="0">
                <a:solidFill>
                  <a:srgbClr val="000000"/>
                </a:solidFill>
              </a:rPr>
              <a:t>		ex.  The singer bowed gratefully to the audience, 	but she sang no encores.</a:t>
            </a:r>
          </a:p>
          <a:p>
            <a:pPr eaLnBrk="1" hangingPunct="1">
              <a:lnSpc>
                <a:spcPct val="80000"/>
              </a:lnSpc>
              <a:buFontTx/>
              <a:buNone/>
            </a:pPr>
            <a:r>
              <a:rPr lang="en-US" altLang="en-US" sz="2200" smtClean="0">
                <a:solidFill>
                  <a:srgbClr val="000000"/>
                </a:solidFill>
              </a:rPr>
              <a:t>		ex.  The singer bowed gratefully to the audience; 	however, she sang no encores.</a:t>
            </a:r>
          </a:p>
          <a:p>
            <a:pPr eaLnBrk="1" hangingPunct="1">
              <a:lnSpc>
                <a:spcPct val="80000"/>
              </a:lnSpc>
              <a:buFontTx/>
              <a:buNone/>
            </a:pPr>
            <a:endParaRPr lang="en-US" altLang="en-US" sz="2200" smtClean="0">
              <a:solidFill>
                <a:srgbClr val="000000"/>
              </a:solidFill>
            </a:endParaRPr>
          </a:p>
          <a:p>
            <a:pPr eaLnBrk="1" hangingPunct="1">
              <a:lnSpc>
                <a:spcPct val="80000"/>
              </a:lnSpc>
              <a:buFontTx/>
              <a:buNone/>
            </a:pPr>
            <a:r>
              <a:rPr lang="en-US" altLang="en-US" sz="2200" smtClean="0">
                <a:solidFill>
                  <a:srgbClr val="000000"/>
                </a:solidFill>
              </a:rPr>
              <a:t>*An independent clause has a subject and a verb, and can stand alone because it has a complete thought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685800" y="762000"/>
            <a:ext cx="7772400" cy="5334000"/>
          </a:xfrm>
        </p:spPr>
        <p:txBody>
          <a:bodyPr/>
          <a:lstStyle/>
          <a:p>
            <a:pPr eaLnBrk="1" hangingPunct="1">
              <a:lnSpc>
                <a:spcPct val="90000"/>
              </a:lnSpc>
            </a:pPr>
            <a:r>
              <a:rPr lang="en-US" altLang="en-US" sz="2200" smtClean="0">
                <a:solidFill>
                  <a:srgbClr val="000000"/>
                </a:solidFill>
              </a:rPr>
              <a:t>Complex sentence:  One independent clause and one or more dependent (subordinate) clauses.*</a:t>
            </a:r>
          </a:p>
          <a:p>
            <a:pPr eaLnBrk="1" hangingPunct="1">
              <a:lnSpc>
                <a:spcPct val="90000"/>
              </a:lnSpc>
              <a:buFontTx/>
              <a:buNone/>
            </a:pPr>
            <a:r>
              <a:rPr lang="en-US" altLang="en-US" sz="2200" smtClean="0">
                <a:solidFill>
                  <a:srgbClr val="000000"/>
                </a:solidFill>
              </a:rPr>
              <a:t>		ex.  Although the singer bowed gratefully to the 	audience, she sang no encores.</a:t>
            </a:r>
          </a:p>
          <a:p>
            <a:pPr eaLnBrk="1" hangingPunct="1">
              <a:lnSpc>
                <a:spcPct val="90000"/>
              </a:lnSpc>
            </a:pPr>
            <a:r>
              <a:rPr lang="en-US" altLang="en-US" sz="2200" smtClean="0">
                <a:solidFill>
                  <a:srgbClr val="000000"/>
                </a:solidFill>
              </a:rPr>
              <a:t>Compound-complex sentence:  Two or more independent clauses and at least one dependent (subordinate) clause.</a:t>
            </a:r>
          </a:p>
          <a:p>
            <a:pPr eaLnBrk="1" hangingPunct="1">
              <a:lnSpc>
                <a:spcPct val="90000"/>
              </a:lnSpc>
              <a:buFontTx/>
              <a:buNone/>
            </a:pPr>
            <a:r>
              <a:rPr lang="en-US" altLang="en-US" sz="2200" smtClean="0">
                <a:solidFill>
                  <a:srgbClr val="000000"/>
                </a:solidFill>
              </a:rPr>
              <a:t>		ex.  The singer bowed gratefully while the audience 	applauded, but she sang no encores.</a:t>
            </a:r>
          </a:p>
          <a:p>
            <a:pPr eaLnBrk="1" hangingPunct="1">
              <a:lnSpc>
                <a:spcPct val="90000"/>
              </a:lnSpc>
              <a:buFontTx/>
              <a:buNone/>
            </a:pPr>
            <a:endParaRPr lang="en-US" altLang="en-US" sz="2200" smtClean="0">
              <a:solidFill>
                <a:srgbClr val="000000"/>
              </a:solidFill>
            </a:endParaRPr>
          </a:p>
          <a:p>
            <a:pPr eaLnBrk="1" hangingPunct="1">
              <a:lnSpc>
                <a:spcPct val="90000"/>
              </a:lnSpc>
              <a:buFontTx/>
              <a:buNone/>
            </a:pPr>
            <a:r>
              <a:rPr lang="en-US" altLang="en-US" sz="2200" smtClean="0">
                <a:solidFill>
                  <a:srgbClr val="000000"/>
                </a:solidFill>
              </a:rPr>
              <a:t>* A dependent (subordinate) clause has a subject and a verb; however, it cannot stand alone because it does not have a complete thought.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09600"/>
            <a:ext cx="7848600" cy="5791200"/>
          </a:xfrm>
        </p:spPr>
        <p:txBody>
          <a:bodyPr/>
          <a:lstStyle/>
          <a:p>
            <a:pPr eaLnBrk="1" hangingPunct="1"/>
            <a:r>
              <a:rPr lang="en-US" altLang="en-US" smtClean="0">
                <a:solidFill>
                  <a:srgbClr val="000000"/>
                </a:solidFill>
              </a:rPr>
              <a:t>Always look for the anomalies –</a:t>
            </a:r>
            <a:br>
              <a:rPr lang="en-US" altLang="en-US" smtClean="0">
                <a:solidFill>
                  <a:srgbClr val="000000"/>
                </a:solidFill>
              </a:rPr>
            </a:br>
            <a:r>
              <a:rPr lang="en-US" altLang="en-US" smtClean="0">
                <a:solidFill>
                  <a:srgbClr val="000000"/>
                </a:solidFill>
              </a:rPr>
              <a:t>that is, the things that are different from regular writing.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3700" smtClean="0"/>
              <a:t>And remember – syntactically, you create emphasis by:</a:t>
            </a:r>
          </a:p>
        </p:txBody>
      </p:sp>
      <p:sp>
        <p:nvSpPr>
          <p:cNvPr id="23555" name="Rectangle 3"/>
          <p:cNvSpPr>
            <a:spLocks noGrp="1" noChangeArrowheads="1"/>
          </p:cNvSpPr>
          <p:nvPr>
            <p:ph idx="1"/>
          </p:nvPr>
        </p:nvSpPr>
        <p:spPr/>
        <p:txBody>
          <a:bodyPr/>
          <a:lstStyle/>
          <a:p>
            <a:pPr eaLnBrk="1" hangingPunct="1"/>
            <a:r>
              <a:rPr lang="en-US" altLang="en-US" smtClean="0"/>
              <a:t>Position – Where you put something in the sentence</a:t>
            </a:r>
          </a:p>
          <a:p>
            <a:pPr eaLnBrk="1" hangingPunct="1"/>
            <a:r>
              <a:rPr lang="en-US" altLang="en-US" smtClean="0"/>
              <a:t>Isolation – Setting it off by itself (dash, quotation marks, parenthesis, etc.)</a:t>
            </a:r>
          </a:p>
          <a:p>
            <a:pPr eaLnBrk="1" hangingPunct="1"/>
            <a:r>
              <a:rPr lang="en-US" altLang="en-US" smtClean="0"/>
              <a:t>Repetition – The number of times something is repeated</a:t>
            </a:r>
          </a:p>
          <a:p>
            <a:pPr eaLnBrk="1" hangingPunct="1"/>
            <a:r>
              <a:rPr lang="en-US" altLang="en-US" smtClean="0"/>
              <a:t>Proportion – The size of the idea and how much of the piece the idea takes up</a:t>
            </a:r>
          </a:p>
          <a:p>
            <a:pPr eaLnBrk="1" hangingPunct="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7772400" cy="5410200"/>
          </a:xfrm>
        </p:spPr>
        <p:txBody>
          <a:bodyPr/>
          <a:lstStyle/>
          <a:p>
            <a:pPr eaLnBrk="1" hangingPunct="1"/>
            <a:r>
              <a:rPr lang="en-US" altLang="en-US" smtClean="0"/>
              <a:t>Authors do these things on purpose.</a:t>
            </a:r>
            <a:br>
              <a:rPr lang="en-US" altLang="en-US" smtClean="0"/>
            </a:br>
            <a:r>
              <a:rPr lang="en-US" altLang="en-US" smtClean="0"/>
              <a:t>Do not assume sentences are composed without the rules of syntax in mind.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143000"/>
            <a:ext cx="7696200" cy="2362200"/>
          </a:xfrm>
        </p:spPr>
        <p:txBody>
          <a:bodyPr/>
          <a:lstStyle/>
          <a:p>
            <a:pPr eaLnBrk="1" hangingPunct="1"/>
            <a:r>
              <a:rPr lang="en-US" altLang="en-US" smtClean="0"/>
              <a:t>So let’s look at a paragraph by Nancy Mairs-----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228600"/>
            <a:ext cx="8763000" cy="6400800"/>
          </a:xfrm>
        </p:spPr>
        <p:txBody>
          <a:bodyPr/>
          <a:lstStyle/>
          <a:p>
            <a:pPr algn="l" eaLnBrk="1" hangingPunct="1"/>
            <a:r>
              <a:rPr lang="en-US" altLang="en-US" sz="2800" smtClean="0"/>
              <a:t>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1676400"/>
            <a:ext cx="7848600" cy="3276600"/>
          </a:xfrm>
        </p:spPr>
        <p:txBody>
          <a:bodyPr/>
          <a:lstStyle/>
          <a:p>
            <a:pPr>
              <a:defRPr/>
            </a:pPr>
            <a:r>
              <a:rPr lang="en-US" smtClean="0">
                <a:ea typeface="ヒラギノ角ゴ Pro W3" charset="-128"/>
              </a:rPr>
              <a:t>What’s the first unusual thing that you notice?</a:t>
            </a:r>
            <a:br>
              <a:rPr lang="en-US" smtClean="0">
                <a:ea typeface="ヒラギノ角ゴ Pro W3" charset="-128"/>
              </a:rPr>
            </a:br>
            <a:r>
              <a:rPr lang="en-US" smtClean="0">
                <a:ea typeface="ヒラギノ角ゴ Pro W3" charset="-128"/>
              </a:rPr>
              <a:t/>
            </a:r>
            <a:br>
              <a:rPr lang="en-US" smtClean="0">
                <a:ea typeface="ヒラギノ角ゴ Pro W3" charset="-128"/>
              </a:rPr>
            </a:br>
            <a:r>
              <a:rPr lang="en-US" sz="3600" smtClean="0">
                <a:ea typeface="ヒラギノ角ゴ Pro W3" charset="-128"/>
              </a:rPr>
              <a:t>The sentence: I am a cripple.</a:t>
            </a:r>
            <a:endParaRPr lang="en-US" smtClean="0">
              <a:ea typeface="ヒラギノ角ゴ Pro W3"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696200" cy="6248400"/>
          </a:xfrm>
        </p:spPr>
        <p:txBody>
          <a:bodyPr/>
          <a:lstStyle/>
          <a:p>
            <a:pPr algn="l" eaLnBrk="1" hangingPunct="1"/>
            <a:r>
              <a:rPr lang="en-US" altLang="en-US" sz="3600" smtClean="0"/>
              <a:t>Why does the author use this short sentence in the first position?</a:t>
            </a:r>
            <a:br>
              <a:rPr lang="en-US" altLang="en-US" sz="3600" smtClean="0"/>
            </a:br>
            <a:r>
              <a:rPr lang="en-US" altLang="en-US" sz="3600" smtClean="0"/>
              <a:t>To draw attention to the politically incorrect word “cripple.”</a:t>
            </a:r>
            <a:br>
              <a:rPr lang="en-US" altLang="en-US" sz="3600" smtClean="0"/>
            </a:br>
            <a:r>
              <a:rPr lang="en-US" altLang="en-US" sz="3600" smtClean="0"/>
              <a:t>And why use that diction choice? </a:t>
            </a:r>
            <a:br>
              <a:rPr lang="en-US" altLang="en-US" sz="3600" smtClean="0"/>
            </a:br>
            <a:r>
              <a:rPr lang="en-US" altLang="en-US" sz="3600" smtClean="0"/>
              <a:t>To shock, and to show that even though people don’t call her this to her face, the word is always present.</a:t>
            </a:r>
            <a:br>
              <a:rPr lang="en-US" altLang="en-US" sz="3600" smtClean="0"/>
            </a:br>
            <a:endParaRPr lang="en-US" altLang="en-US" sz="3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467600" cy="5334000"/>
          </a:xfrm>
        </p:spPr>
        <p:txBody>
          <a:bodyPr/>
          <a:lstStyle/>
          <a:p>
            <a:pPr eaLnBrk="1" hangingPunct="1"/>
            <a:r>
              <a:rPr lang="en-US" altLang="en-US" smtClean="0"/>
              <a:t>Syntax is the way words and clauses are arranged to form sentences.</a:t>
            </a:r>
            <a:br>
              <a:rPr lang="en-US" altLang="en-US" smtClean="0"/>
            </a:br>
            <a:r>
              <a:rPr lang="en-US" altLang="en-US" sz="3600" smtClean="0"/>
              <a:t>That arrangement contributes to and enhances meaning and effect.</a:t>
            </a:r>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447800"/>
            <a:ext cx="7772400" cy="2133600"/>
          </a:xfrm>
        </p:spPr>
        <p:txBody>
          <a:bodyPr/>
          <a:lstStyle/>
          <a:p>
            <a:pPr eaLnBrk="1" hangingPunct="1"/>
            <a:r>
              <a:rPr lang="en-US" altLang="en-US" smtClean="0">
                <a:solidFill>
                  <a:srgbClr val="000000"/>
                </a:solidFill>
              </a:rPr>
              <a:t>So what do you notice next?</a:t>
            </a:r>
            <a:br>
              <a:rPr lang="en-US" altLang="en-US" smtClean="0">
                <a:solidFill>
                  <a:srgbClr val="000000"/>
                </a:solidFill>
              </a:rPr>
            </a:br>
            <a:r>
              <a:rPr lang="en-US" altLang="en-US" smtClean="0">
                <a:solidFill>
                  <a:srgbClr val="000000"/>
                </a:solidFill>
              </a:rPr>
              <a:t/>
            </a:r>
            <a:br>
              <a:rPr lang="en-US" altLang="en-US" smtClean="0">
                <a:solidFill>
                  <a:srgbClr val="000000"/>
                </a:solidFill>
              </a:rPr>
            </a:br>
            <a:r>
              <a:rPr lang="en-US" altLang="en-US" smtClean="0">
                <a:solidFill>
                  <a:srgbClr val="000000"/>
                </a:solidFill>
              </a:rPr>
              <a:t>What else is different?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381000"/>
            <a:ext cx="8001000" cy="6019800"/>
          </a:xfrm>
        </p:spPr>
        <p:txBody>
          <a:bodyPr/>
          <a:lstStyle/>
          <a:p>
            <a:pPr algn="l" eaLnBrk="1" hangingPunct="1"/>
            <a:r>
              <a:rPr lang="en-US" altLang="en-US" sz="2300" smtClean="0">
                <a:solidFill>
                  <a:srgbClr val="000000"/>
                </a:solidFill>
              </a:rPr>
              <a:t>	</a:t>
            </a:r>
            <a:r>
              <a:rPr lang="en-US" altLang="en-US" sz="2600" smtClean="0">
                <a:solidFill>
                  <a:srgbClr val="000000"/>
                </a:solidFill>
              </a:rPr>
              <a:t>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a:t>
            </a:r>
            <a:r>
              <a:rPr lang="en-US" altLang="en-US" sz="2600" b="1" smtClean="0">
                <a:solidFill>
                  <a:srgbClr val="000000"/>
                </a:solidFill>
              </a:rPr>
              <a:t>– crippled or not –</a:t>
            </a:r>
            <a:r>
              <a:rPr lang="en-US" altLang="en-US" sz="2600" smtClean="0">
                <a:solidFill>
                  <a:srgbClr val="000000"/>
                </a:solidFill>
              </a:rPr>
              <a:t> wince at the word “cripple,” as they do not at “handicapped” or disabled.”  Perhaps I want them to wince.  I want them to see me as a tough customer, one to whom the fates/gods/viruses have not been kind, but who can face the brutal truth of her existence squarely.  As a cripple, I swagger.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6172200"/>
          </a:xfrm>
        </p:spPr>
        <p:txBody>
          <a:bodyPr/>
          <a:lstStyle/>
          <a:p>
            <a:pPr algn="l" eaLnBrk="1" hangingPunct="1"/>
            <a:r>
              <a:rPr lang="en-US" altLang="en-US" sz="3200" smtClean="0">
                <a:solidFill>
                  <a:srgbClr val="000000"/>
                </a:solidFill>
              </a:rPr>
              <a:t>Remember: Isolation and  Repetition </a:t>
            </a:r>
            <a:r>
              <a:rPr lang="en-US" altLang="en-US" sz="2300" smtClean="0">
                <a:solidFill>
                  <a:srgbClr val="000000"/>
                </a:solidFill>
              </a:rPr>
              <a:t/>
            </a:r>
            <a:br>
              <a:rPr lang="en-US" altLang="en-US" sz="2300" smtClean="0">
                <a:solidFill>
                  <a:srgbClr val="000000"/>
                </a:solidFill>
              </a:rPr>
            </a:br>
            <a:r>
              <a:rPr lang="en-US" altLang="en-US" sz="2300" smtClean="0">
                <a:solidFill>
                  <a:srgbClr val="000000"/>
                </a:solidFill>
              </a:rPr>
              <a:t/>
            </a:r>
            <a:br>
              <a:rPr lang="en-US" altLang="en-US" sz="2300" smtClean="0">
                <a:solidFill>
                  <a:srgbClr val="000000"/>
                </a:solidFill>
              </a:rPr>
            </a:br>
            <a:r>
              <a:rPr lang="en-US" altLang="en-US" sz="2800" b="1" smtClean="0">
                <a:solidFill>
                  <a:srgbClr val="000000"/>
                </a:solidFill>
              </a:rPr>
              <a:t>The dashes </a:t>
            </a:r>
            <a:r>
              <a:rPr lang="en-US" altLang="en-US" sz="2800" smtClean="0">
                <a:solidFill>
                  <a:srgbClr val="000000"/>
                </a:solidFill>
              </a:rPr>
              <a:t>isolate and bring extra attention to the words “crippled or not” more forcefully than commas would.</a:t>
            </a:r>
            <a:br>
              <a:rPr lang="en-US" altLang="en-US" sz="2800" smtClean="0">
                <a:solidFill>
                  <a:srgbClr val="000000"/>
                </a:solidFill>
              </a:rPr>
            </a:br>
            <a:r>
              <a:rPr lang="en-US" altLang="en-US" sz="2800" smtClean="0">
                <a:solidFill>
                  <a:srgbClr val="000000"/>
                </a:solidFill>
              </a:rPr>
              <a:t/>
            </a:r>
            <a:br>
              <a:rPr lang="en-US" altLang="en-US" sz="2800" smtClean="0">
                <a:solidFill>
                  <a:srgbClr val="000000"/>
                </a:solidFill>
              </a:rPr>
            </a:br>
            <a:r>
              <a:rPr lang="en-US" altLang="en-US" sz="2800" smtClean="0">
                <a:solidFill>
                  <a:srgbClr val="000000"/>
                </a:solidFill>
              </a:rPr>
              <a:t>Also, notice the continued repetition of the word “crippled.”</a:t>
            </a:r>
            <a:br>
              <a:rPr lang="en-US" altLang="en-US" sz="2800" smtClean="0">
                <a:solidFill>
                  <a:srgbClr val="000000"/>
                </a:solidFill>
              </a:rPr>
            </a:br>
            <a:r>
              <a:rPr lang="en-US" altLang="en-US" sz="2800" smtClean="0">
                <a:solidFill>
                  <a:srgbClr val="000000"/>
                </a:solidFill>
              </a:rPr>
              <a:t/>
            </a:r>
            <a:br>
              <a:rPr lang="en-US" altLang="en-US" sz="2800" smtClean="0">
                <a:solidFill>
                  <a:srgbClr val="000000"/>
                </a:solidFill>
              </a:rPr>
            </a:br>
            <a:r>
              <a:rPr lang="en-US" altLang="en-US" sz="2800" smtClean="0">
                <a:solidFill>
                  <a:srgbClr val="000000"/>
                </a:solidFill>
              </a:rPr>
              <a:t>Perhaps if you confront the word, you will eventually be able to look at her, the person, not just her, the cripple.</a:t>
            </a:r>
            <a:r>
              <a:rPr lang="en-US" altLang="en-US" sz="2300" smtClean="0">
                <a:solidFill>
                  <a:srgbClr val="000000"/>
                </a:solidFill>
              </a:rPr>
              <a:t/>
            </a:r>
            <a:br>
              <a:rPr lang="en-US" altLang="en-US" sz="2300" smtClean="0">
                <a:solidFill>
                  <a:srgbClr val="000000"/>
                </a:solidFill>
              </a:rPr>
            </a:br>
            <a:r>
              <a:rPr lang="en-US" altLang="en-US" sz="2300" smtClean="0">
                <a:solidFill>
                  <a:srgbClr val="000000"/>
                </a:solidFill>
              </a:rPr>
              <a:t/>
            </a:r>
            <a:br>
              <a:rPr lang="en-US" altLang="en-US" sz="2300" smtClean="0">
                <a:solidFill>
                  <a:srgbClr val="000000"/>
                </a:solidFill>
              </a:rPr>
            </a:br>
            <a:r>
              <a:rPr lang="en-US" altLang="en-US" sz="2300" smtClean="0">
                <a:solidFill>
                  <a:srgbClr val="000000"/>
                </a:solidFill>
              </a:rPr>
              <a:t/>
            </a:r>
            <a:br>
              <a:rPr lang="en-US" altLang="en-US" sz="2300" smtClean="0">
                <a:solidFill>
                  <a:srgbClr val="000000"/>
                </a:solidFill>
              </a:rPr>
            </a:br>
            <a:endParaRPr lang="en-US" altLang="en-US" sz="2300" smtClean="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447800"/>
            <a:ext cx="7772400" cy="2133600"/>
          </a:xfrm>
        </p:spPr>
        <p:txBody>
          <a:bodyPr/>
          <a:lstStyle/>
          <a:p>
            <a:pPr eaLnBrk="1" hangingPunct="1"/>
            <a:r>
              <a:rPr lang="en-US" altLang="en-US" smtClean="0">
                <a:solidFill>
                  <a:srgbClr val="000000"/>
                </a:solidFill>
              </a:rPr>
              <a:t>So what do you notice next?</a:t>
            </a:r>
            <a:br>
              <a:rPr lang="en-US" altLang="en-US" smtClean="0">
                <a:solidFill>
                  <a:srgbClr val="000000"/>
                </a:solidFill>
              </a:rPr>
            </a:br>
            <a:r>
              <a:rPr lang="en-US" altLang="en-US" smtClean="0">
                <a:solidFill>
                  <a:srgbClr val="000000"/>
                </a:solidFill>
              </a:rPr>
              <a:t/>
            </a:r>
            <a:br>
              <a:rPr lang="en-US" altLang="en-US" smtClean="0">
                <a:solidFill>
                  <a:srgbClr val="000000"/>
                </a:solidFill>
              </a:rPr>
            </a:br>
            <a:r>
              <a:rPr lang="en-US" altLang="en-US" smtClean="0">
                <a:solidFill>
                  <a:srgbClr val="000000"/>
                </a:solidFill>
              </a:rPr>
              <a:t>What else is different?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 y="381000"/>
            <a:ext cx="8001000" cy="6019800"/>
          </a:xfrm>
        </p:spPr>
        <p:txBody>
          <a:bodyPr/>
          <a:lstStyle/>
          <a:p>
            <a:pPr algn="l" eaLnBrk="1" hangingPunct="1"/>
            <a:r>
              <a:rPr lang="en-US" altLang="en-US" sz="2300" smtClean="0">
                <a:solidFill>
                  <a:srgbClr val="000000"/>
                </a:solidFill>
              </a:rPr>
              <a:t>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a:t>
            </a:r>
            <a:r>
              <a:rPr lang="en-US" altLang="en-US" sz="2300" b="1" smtClean="0">
                <a:solidFill>
                  <a:srgbClr val="000000"/>
                </a:solidFill>
              </a:rPr>
              <a:t>wince</a:t>
            </a:r>
            <a:r>
              <a:rPr lang="en-US" altLang="en-US" sz="2300" smtClean="0">
                <a:solidFill>
                  <a:srgbClr val="000000"/>
                </a:solidFill>
              </a:rPr>
              <a:t> at the word “cripple,” as they do not at “handicapped” or disabled.”  Perhaps I want them to </a:t>
            </a:r>
            <a:r>
              <a:rPr lang="en-US" altLang="en-US" sz="2300" b="1" smtClean="0">
                <a:solidFill>
                  <a:srgbClr val="000000"/>
                </a:solidFill>
              </a:rPr>
              <a:t>wince</a:t>
            </a:r>
            <a:r>
              <a:rPr lang="en-US" altLang="en-US" sz="2300" smtClean="0">
                <a:solidFill>
                  <a:srgbClr val="000000"/>
                </a:solidFill>
              </a:rPr>
              <a:t>.  I want them to see me as a tough customer, one to whom the fates/gods/viruses have not been kind, but who can face the brutal truth of her existence squarely.  As a cripple, I swagger.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609600"/>
            <a:ext cx="7772400" cy="5638800"/>
          </a:xfrm>
        </p:spPr>
        <p:txBody>
          <a:bodyPr/>
          <a:lstStyle/>
          <a:p>
            <a:pPr algn="l" eaLnBrk="1" hangingPunct="1"/>
            <a:r>
              <a:rPr lang="en-US" altLang="en-US" sz="4100" smtClean="0">
                <a:solidFill>
                  <a:srgbClr val="000000"/>
                </a:solidFill>
              </a:rPr>
              <a:t>Repetition – harsh word – wince</a:t>
            </a:r>
            <a:br>
              <a:rPr lang="en-US" altLang="en-US" sz="4100" smtClean="0">
                <a:solidFill>
                  <a:srgbClr val="000000"/>
                </a:solidFill>
              </a:rPr>
            </a:br>
            <a:r>
              <a:rPr lang="en-US" altLang="en-US" sz="4100" smtClean="0">
                <a:solidFill>
                  <a:srgbClr val="000000"/>
                </a:solidFill>
              </a:rPr>
              <a:t/>
            </a:r>
            <a:br>
              <a:rPr lang="en-US" altLang="en-US" sz="4100" smtClean="0">
                <a:solidFill>
                  <a:srgbClr val="000000"/>
                </a:solidFill>
              </a:rPr>
            </a:br>
            <a:r>
              <a:rPr lang="en-US" altLang="en-US" sz="3200" smtClean="0">
                <a:solidFill>
                  <a:srgbClr val="000000"/>
                </a:solidFill>
              </a:rPr>
              <a:t>Why?</a:t>
            </a:r>
            <a:br>
              <a:rPr lang="en-US" altLang="en-US" sz="3200" smtClean="0">
                <a:solidFill>
                  <a:srgbClr val="000000"/>
                </a:solidFill>
              </a:rPr>
            </a:br>
            <a:r>
              <a:rPr lang="en-US" altLang="en-US" sz="3200" smtClean="0">
                <a:solidFill>
                  <a:srgbClr val="000000"/>
                </a:solidFill>
              </a:rPr>
              <a:t/>
            </a:r>
            <a:br>
              <a:rPr lang="en-US" altLang="en-US" sz="3200" smtClean="0">
                <a:solidFill>
                  <a:srgbClr val="000000"/>
                </a:solidFill>
              </a:rPr>
            </a:br>
            <a:r>
              <a:rPr lang="en-US" altLang="en-US" sz="3200" smtClean="0">
                <a:solidFill>
                  <a:srgbClr val="000000"/>
                </a:solidFill>
              </a:rPr>
              <a:t>Perhaps to show you that you aren’t the only one who is uncomfortable by someone who is crippled.  She is still a person – look past the condition to the person.</a:t>
            </a:r>
            <a:endParaRPr lang="en-US" altLang="en-US" sz="4100" smtClean="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447800"/>
            <a:ext cx="7772400" cy="2133600"/>
          </a:xfrm>
        </p:spPr>
        <p:txBody>
          <a:bodyPr/>
          <a:lstStyle/>
          <a:p>
            <a:pPr eaLnBrk="1" hangingPunct="1"/>
            <a:r>
              <a:rPr lang="en-US" altLang="en-US" smtClean="0"/>
              <a:t>So what do you notice next?</a:t>
            </a:r>
            <a:br>
              <a:rPr lang="en-US" altLang="en-US" smtClean="0"/>
            </a:br>
            <a:r>
              <a:rPr lang="en-US" altLang="en-US" smtClean="0"/>
              <a:t/>
            </a:r>
            <a:br>
              <a:rPr lang="en-US" altLang="en-US" smtClean="0"/>
            </a:br>
            <a:r>
              <a:rPr lang="en-US" altLang="en-US" smtClean="0"/>
              <a:t>What else is different?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381000"/>
            <a:ext cx="8001000" cy="6019800"/>
          </a:xfrm>
        </p:spPr>
        <p:txBody>
          <a:bodyPr/>
          <a:lstStyle/>
          <a:p>
            <a:pPr algn="l" eaLnBrk="1" hangingPunct="1"/>
            <a:r>
              <a:rPr lang="en-US" altLang="en-US" sz="2500" smtClean="0"/>
              <a:t>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a:t>
            </a:r>
            <a:r>
              <a:rPr lang="en-US" altLang="en-US" sz="2500" b="1" smtClean="0"/>
              <a:t>fates/gods/viruses</a:t>
            </a:r>
            <a:r>
              <a:rPr lang="en-US" altLang="en-US" sz="2500" smtClean="0"/>
              <a:t> have not been kind, but who can face the brutal truth of her existence squarely.  As a cripple, I swagger.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696200" cy="5638800"/>
          </a:xfrm>
        </p:spPr>
        <p:txBody>
          <a:bodyPr/>
          <a:lstStyle/>
          <a:p>
            <a:pPr algn="l" eaLnBrk="1" hangingPunct="1"/>
            <a:r>
              <a:rPr lang="en-US" altLang="en-US" sz="3600" smtClean="0"/>
              <a:t>Position: fates/gods/viruses</a:t>
            </a:r>
            <a:br>
              <a:rPr lang="en-US" altLang="en-US" sz="3600" smtClean="0"/>
            </a:br>
            <a:r>
              <a:rPr lang="en-US" altLang="en-US" smtClean="0"/>
              <a:t/>
            </a:r>
            <a:br>
              <a:rPr lang="en-US" altLang="en-US" smtClean="0"/>
            </a:br>
            <a:r>
              <a:rPr lang="en-US" altLang="en-US" sz="3600" smtClean="0"/>
              <a:t>Note the use of slashes (/)</a:t>
            </a:r>
            <a:r>
              <a:rPr lang="en-US" altLang="en-US" smtClean="0"/>
              <a:t> </a:t>
            </a:r>
            <a:r>
              <a:rPr lang="en-US" altLang="en-US" sz="3600" smtClean="0"/>
              <a:t>to juxtapose and jam these words right up next to each other.</a:t>
            </a:r>
            <a:br>
              <a:rPr lang="en-US" altLang="en-US" sz="3600" smtClean="0"/>
            </a:br>
            <a:r>
              <a:rPr lang="en-US" altLang="en-US" sz="3600" smtClean="0"/>
              <a:t>The slashes allow the words to have equal emphasis while “hitting you all at once.”</a:t>
            </a:r>
            <a:br>
              <a:rPr lang="en-US" altLang="en-US" sz="3600" smtClean="0"/>
            </a:b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447800"/>
            <a:ext cx="7772400" cy="2133600"/>
          </a:xfrm>
        </p:spPr>
        <p:txBody>
          <a:bodyPr/>
          <a:lstStyle/>
          <a:p>
            <a:pPr eaLnBrk="1" hangingPunct="1"/>
            <a:r>
              <a:rPr lang="en-US" altLang="en-US" smtClean="0"/>
              <a:t>So what do you notice next?</a:t>
            </a:r>
            <a:br>
              <a:rPr lang="en-US" altLang="en-US" smtClean="0"/>
            </a:br>
            <a:r>
              <a:rPr lang="en-US" altLang="en-US" smtClean="0"/>
              <a:t/>
            </a:r>
            <a:br>
              <a:rPr lang="en-US" altLang="en-US" smtClean="0"/>
            </a:br>
            <a:r>
              <a:rPr lang="en-US" altLang="en-US" smtClean="0"/>
              <a:t>What else is different?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848600" cy="5791200"/>
          </a:xfrm>
        </p:spPr>
        <p:txBody>
          <a:bodyPr/>
          <a:lstStyle/>
          <a:p>
            <a:pPr eaLnBrk="1" hangingPunct="1"/>
            <a:r>
              <a:rPr lang="en-US" altLang="en-US" smtClean="0"/>
              <a:t>Or more simply:</a:t>
            </a:r>
            <a:br>
              <a:rPr lang="en-US" altLang="en-US" smtClean="0"/>
            </a:br>
            <a:r>
              <a:rPr lang="en-US" altLang="en-US" smtClean="0"/>
              <a:t/>
            </a:r>
            <a:br>
              <a:rPr lang="en-US" altLang="en-US" smtClean="0"/>
            </a:br>
            <a:r>
              <a:rPr lang="en-US" altLang="en-US" smtClean="0"/>
              <a:t>It’s how authors put words and phrases together. </a:t>
            </a:r>
            <a:br>
              <a:rPr lang="en-US" altLang="en-US" smtClean="0"/>
            </a:br>
            <a:r>
              <a:rPr lang="en-US" altLang="en-US" smtClean="0"/>
              <a:t/>
            </a:r>
            <a:br>
              <a:rPr lang="en-US" altLang="en-US" smtClean="0"/>
            </a:br>
            <a:r>
              <a:rPr lang="en-US" altLang="en-US" smtClean="0"/>
              <a:t>Syntax helps authors effectively make their points.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381000"/>
            <a:ext cx="8001000" cy="6019800"/>
          </a:xfrm>
        </p:spPr>
        <p:txBody>
          <a:bodyPr/>
          <a:lstStyle/>
          <a:p>
            <a:pPr algn="l" eaLnBrk="1" hangingPunct="1"/>
            <a:r>
              <a:rPr lang="en-US" altLang="en-US" sz="2300" smtClean="0"/>
              <a:t>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t>
            </a:r>
            <a:r>
              <a:rPr lang="en-US" altLang="en-US" sz="2300" b="1" smtClean="0"/>
              <a:t>As a cripple, I swagger.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r>
              <a:rPr lang="en-US" altLang="en-US" smtClean="0"/>
              <a:t>What did the author do here?</a:t>
            </a:r>
          </a:p>
        </p:txBody>
      </p:sp>
      <p:sp>
        <p:nvSpPr>
          <p:cNvPr id="40963" name="Rectangle 3"/>
          <p:cNvSpPr>
            <a:spLocks noGrp="1" noChangeArrowheads="1"/>
          </p:cNvSpPr>
          <p:nvPr>
            <p:ph idx="1"/>
          </p:nvPr>
        </p:nvSpPr>
        <p:spPr/>
        <p:txBody>
          <a:bodyPr/>
          <a:lstStyle/>
          <a:p>
            <a:pPr eaLnBrk="1" hangingPunct="1">
              <a:lnSpc>
                <a:spcPct val="90000"/>
              </a:lnSpc>
            </a:pPr>
            <a:endParaRPr lang="en-US" altLang="en-US" smtClean="0"/>
          </a:p>
          <a:p>
            <a:pPr eaLnBrk="1" hangingPunct="1">
              <a:lnSpc>
                <a:spcPct val="90000"/>
              </a:lnSpc>
            </a:pPr>
            <a:r>
              <a:rPr lang="en-US" altLang="en-US" sz="2600" smtClean="0"/>
              <a:t>Position – Last sentence gets more attention</a:t>
            </a:r>
          </a:p>
          <a:p>
            <a:pPr eaLnBrk="1" hangingPunct="1">
              <a:lnSpc>
                <a:spcPct val="90000"/>
              </a:lnSpc>
            </a:pPr>
            <a:r>
              <a:rPr lang="en-US" altLang="en-US" sz="2600" smtClean="0"/>
              <a:t>Use of short declarative sentence adds power.</a:t>
            </a:r>
          </a:p>
          <a:p>
            <a:pPr eaLnBrk="1" hangingPunct="1">
              <a:lnSpc>
                <a:spcPct val="90000"/>
              </a:lnSpc>
            </a:pPr>
            <a:r>
              <a:rPr lang="en-US" altLang="en-US" sz="2600" smtClean="0"/>
              <a:t>Repetition – “cripple”</a:t>
            </a:r>
          </a:p>
          <a:p>
            <a:pPr eaLnBrk="1" hangingPunct="1">
              <a:lnSpc>
                <a:spcPct val="90000"/>
              </a:lnSpc>
            </a:pPr>
            <a:r>
              <a:rPr lang="en-US" altLang="en-US" sz="2600" smtClean="0"/>
              <a:t>Also notice the diction choice of “swagger”</a:t>
            </a:r>
          </a:p>
          <a:p>
            <a:pPr eaLnBrk="1" hangingPunct="1">
              <a:lnSpc>
                <a:spcPct val="90000"/>
              </a:lnSpc>
            </a:pPr>
            <a:endParaRPr lang="en-US" altLang="en-US" sz="26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1524000"/>
            <a:ext cx="7620000" cy="3048000"/>
          </a:xfrm>
        </p:spPr>
        <p:txBody>
          <a:bodyPr/>
          <a:lstStyle/>
          <a:p>
            <a:pPr eaLnBrk="1" hangingPunct="1"/>
            <a:r>
              <a:rPr lang="en-US" altLang="en-US" dirty="0" smtClean="0">
                <a:solidFill>
                  <a:srgbClr val="000000"/>
                </a:solidFill>
              </a:rPr>
              <a:t>Syntax often goes unnoticed by the reader, but contributes strongly to the reader’s impression of the topic presented.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14400" y="381000"/>
            <a:ext cx="7313613" cy="990600"/>
          </a:xfrm>
        </p:spPr>
        <p:txBody>
          <a:bodyPr/>
          <a:lstStyle/>
          <a:p>
            <a:pPr eaLnBrk="1" hangingPunct="1"/>
            <a:r>
              <a:rPr lang="en-US" altLang="en-US" sz="3600" dirty="0" smtClean="0"/>
              <a:t>This scenario might help to understand the importance of syntax</a:t>
            </a:r>
            <a:r>
              <a:rPr lang="en-US" altLang="en-US" sz="4000" dirty="0" smtClean="0"/>
              <a:t>:</a:t>
            </a:r>
            <a:br>
              <a:rPr lang="en-US" altLang="en-US" sz="4000" dirty="0" smtClean="0"/>
            </a:br>
            <a:endParaRPr lang="en-US" altLang="en-US" sz="4100" dirty="0" smtClean="0"/>
          </a:p>
        </p:txBody>
      </p:sp>
      <p:sp>
        <p:nvSpPr>
          <p:cNvPr id="43011" name="Rectangle 3"/>
          <p:cNvSpPr>
            <a:spLocks noGrp="1" noChangeArrowheads="1"/>
          </p:cNvSpPr>
          <p:nvPr>
            <p:ph idx="1"/>
          </p:nvPr>
        </p:nvSpPr>
        <p:spPr/>
        <p:txBody>
          <a:bodyPr/>
          <a:lstStyle/>
          <a:p>
            <a:pPr eaLnBrk="1" hangingPunct="1">
              <a:lnSpc>
                <a:spcPct val="90000"/>
              </a:lnSpc>
              <a:buFont typeface="Arial" panose="020B0604020202020204" pitchFamily="34" charset="0"/>
              <a:buChar char="•"/>
            </a:pPr>
            <a:r>
              <a:rPr lang="en-US" altLang="en-US" sz="4000" dirty="0" smtClean="0"/>
              <a:t>Your parents want you to spend more time studying and less time going out.</a:t>
            </a:r>
          </a:p>
          <a:p>
            <a:pPr eaLnBrk="1" hangingPunct="1">
              <a:lnSpc>
                <a:spcPct val="90000"/>
              </a:lnSpc>
              <a:buFont typeface="Arial" panose="020B0604020202020204" pitchFamily="34" charset="0"/>
              <a:buChar char="•"/>
            </a:pPr>
            <a:r>
              <a:rPr lang="en-US" altLang="en-US" sz="4000" dirty="0" smtClean="0"/>
              <a:t>You decide to prove to them that you are not a social butterfly and pull out your social calendar for the last month to support your stance.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When you look at your calendar for the last month, you see you have been out every Friday and Saturday night and have spent many weeknights involved in extra-curricular activities.</a:t>
            </a:r>
          </a:p>
          <a:p>
            <a:pPr>
              <a:buFont typeface="Arial" panose="020B0604020202020204" pitchFamily="34" charset="0"/>
              <a:buChar char="•"/>
            </a:pPr>
            <a:r>
              <a:rPr lang="en-US" sz="2800" dirty="0" smtClean="0"/>
              <a:t>Looking at the calendar for the whole month shows you have been extremely busy.  This corresponds to the way that you must consider syntax – by looking at the whole passage</a:t>
            </a:r>
            <a:r>
              <a:rPr lang="en-US" dirty="0" smtClean="0"/>
              <a:t>.</a:t>
            </a:r>
            <a:endParaRPr lang="en-US" dirty="0"/>
          </a:p>
        </p:txBody>
      </p:sp>
    </p:spTree>
    <p:extLst>
      <p:ext uri="{BB962C8B-B14F-4D97-AF65-F5344CB8AC3E}">
        <p14:creationId xmlns:p14="http://schemas.microsoft.com/office/powerpoint/2010/main" val="3787555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3183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914400" y="1735138"/>
            <a:ext cx="7620000" cy="4056062"/>
          </a:xfrm>
        </p:spPr>
        <p:txBody>
          <a:bodyPr/>
          <a:lstStyle/>
          <a:p>
            <a:pPr>
              <a:buFont typeface="Arial" panose="020B0604020202020204" pitchFamily="34" charset="0"/>
              <a:buChar char="•"/>
            </a:pPr>
            <a:r>
              <a:rPr lang="en-US" dirty="0" smtClean="0"/>
              <a:t>When analyzing syntax, do not just look at a word here and a phrase there.  You must look at the entire passage, just as you must look at the whole month on your calendar to see a complete picture of your activities.</a:t>
            </a:r>
          </a:p>
          <a:p>
            <a:pPr>
              <a:buFont typeface="Arial" panose="020B0604020202020204" pitchFamily="34" charset="0"/>
              <a:buChar char="•"/>
            </a:pPr>
            <a:r>
              <a:rPr lang="en-US" dirty="0" smtClean="0"/>
              <a:t>You must look at </a:t>
            </a:r>
            <a:r>
              <a:rPr lang="en-US" b="1" dirty="0" smtClean="0"/>
              <a:t>all</a:t>
            </a:r>
            <a:r>
              <a:rPr lang="en-US" dirty="0" smtClean="0"/>
              <a:t> the sentences in the passage to see how they </a:t>
            </a:r>
            <a:r>
              <a:rPr lang="en-US" i="1" dirty="0" smtClean="0"/>
              <a:t>work together </a:t>
            </a:r>
            <a:r>
              <a:rPr lang="en-US" dirty="0" smtClean="0"/>
              <a:t>to deliver the author’s message to you.</a:t>
            </a:r>
            <a:endParaRPr lang="en-US" dirty="0"/>
          </a:p>
        </p:txBody>
      </p:sp>
    </p:spTree>
    <p:extLst>
      <p:ext uri="{BB962C8B-B14F-4D97-AF65-F5344CB8AC3E}">
        <p14:creationId xmlns:p14="http://schemas.microsoft.com/office/powerpoint/2010/main" val="891384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313613" cy="4267200"/>
          </a:xfrm>
        </p:spPr>
        <p:txBody>
          <a:bodyPr/>
          <a:lstStyle/>
          <a:p>
            <a:pPr>
              <a:buFont typeface="Arial" panose="020B0604020202020204" pitchFamily="34" charset="0"/>
              <a:buChar char="•"/>
            </a:pPr>
            <a:r>
              <a:rPr lang="en-US" sz="3600" dirty="0" smtClean="0"/>
              <a:t>Some authors use syntax in creative ways to express themselves, and your job is to analyze how they do this.  </a:t>
            </a:r>
          </a:p>
          <a:p>
            <a:pPr>
              <a:buFont typeface="Arial" panose="020B0604020202020204" pitchFamily="34" charset="0"/>
              <a:buChar char="•"/>
            </a:pPr>
            <a:endParaRPr lang="en-US" sz="3600" dirty="0"/>
          </a:p>
          <a:p>
            <a:pPr>
              <a:buFont typeface="Arial" panose="020B0604020202020204" pitchFamily="34" charset="0"/>
              <a:buChar char="•"/>
            </a:pPr>
            <a:r>
              <a:rPr lang="en-US" sz="3600" dirty="0" smtClean="0"/>
              <a:t>The first, and possibly the most important point is to step back and look at the whole passage in order to have the right perspective</a:t>
            </a:r>
            <a:r>
              <a:rPr lang="en-US" dirty="0" smtClean="0"/>
              <a:t>.                                                      </a:t>
            </a:r>
            <a:endParaRPr lang="en-US" dirty="0"/>
          </a:p>
        </p:txBody>
      </p:sp>
    </p:spTree>
    <p:extLst>
      <p:ext uri="{BB962C8B-B14F-4D97-AF65-F5344CB8AC3E}">
        <p14:creationId xmlns:p14="http://schemas.microsoft.com/office/powerpoint/2010/main" val="1574896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Syntax</a:t>
            </a:r>
            <a:endParaRPr lang="en-US" dirty="0"/>
          </a:p>
        </p:txBody>
      </p:sp>
      <p:sp>
        <p:nvSpPr>
          <p:cNvPr id="3" name="Content Placeholder 2"/>
          <p:cNvSpPr>
            <a:spLocks noGrp="1"/>
          </p:cNvSpPr>
          <p:nvPr>
            <p:ph idx="1"/>
          </p:nvPr>
        </p:nvSpPr>
        <p:spPr/>
        <p:txBody>
          <a:bodyPr/>
          <a:lstStyle/>
          <a:p>
            <a:r>
              <a:rPr lang="en-US" dirty="0" smtClean="0"/>
              <a:t>Read over the Criteria for Syntax Analysis</a:t>
            </a:r>
          </a:p>
          <a:p>
            <a:pPr marL="0" indent="0">
              <a:buNone/>
            </a:pPr>
            <a:r>
              <a:rPr lang="en-US" dirty="0"/>
              <a:t> </a:t>
            </a:r>
            <a:r>
              <a:rPr lang="en-US" dirty="0" smtClean="0"/>
              <a:t>                                 and</a:t>
            </a:r>
          </a:p>
          <a:p>
            <a:pPr>
              <a:buFont typeface="Courier New" panose="02070309020205020404" pitchFamily="49" charset="0"/>
              <a:buChar char="o"/>
            </a:pPr>
            <a:r>
              <a:rPr lang="en-US" dirty="0" smtClean="0"/>
              <a:t>Syntax Quick Check List </a:t>
            </a:r>
            <a:r>
              <a:rPr lang="en-US" dirty="0"/>
              <a:t>to help you identify elements of syntax in a passage and analyze their specific effects.</a:t>
            </a:r>
          </a:p>
          <a:p>
            <a:pPr>
              <a:buFont typeface="Courier New" panose="02070309020205020404" pitchFamily="49" charset="0"/>
              <a:buChar char="o"/>
            </a:pPr>
            <a:endParaRPr lang="en-US" dirty="0" smtClean="0"/>
          </a:p>
          <a:p>
            <a:pPr marL="0" indent="0">
              <a:lnSpc>
                <a:spcPct val="300000"/>
              </a:lnSpc>
              <a:buNone/>
            </a:pPr>
            <a:endParaRPr lang="en-US" dirty="0" smtClean="0"/>
          </a:p>
          <a:p>
            <a:pPr>
              <a:buFont typeface="Courier New" panose="02070309020205020404" pitchFamily="49" charset="0"/>
              <a:buChar char="o"/>
            </a:pPr>
            <a:endParaRPr lang="en-US" dirty="0" smtClean="0"/>
          </a:p>
          <a:p>
            <a:endParaRPr lang="en-US" dirty="0"/>
          </a:p>
        </p:txBody>
      </p:sp>
    </p:spTree>
    <p:extLst>
      <p:ext uri="{BB962C8B-B14F-4D97-AF65-F5344CB8AC3E}">
        <p14:creationId xmlns:p14="http://schemas.microsoft.com/office/powerpoint/2010/main" val="197978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609600"/>
            <a:ext cx="7543800" cy="5638800"/>
          </a:xfrm>
        </p:spPr>
        <p:txBody>
          <a:bodyPr/>
          <a:lstStyle/>
          <a:p>
            <a:pPr eaLnBrk="1" hangingPunct="1"/>
            <a:r>
              <a:rPr lang="en-US" altLang="en-US" smtClean="0"/>
              <a:t>One thing Syntax does is control pacing.</a:t>
            </a:r>
            <a:br>
              <a:rPr lang="en-US" altLang="en-US" smtClean="0"/>
            </a:br>
            <a:r>
              <a:rPr lang="en-US" altLang="en-US" smtClean="0"/>
              <a:t/>
            </a:r>
            <a:br>
              <a:rPr lang="en-US" altLang="en-US" smtClean="0"/>
            </a:br>
            <a:r>
              <a:rPr lang="en-US" altLang="en-US" sz="3200" smtClean="0"/>
              <a:t>But how does an author do that with words and sentences?</a:t>
            </a:r>
            <a:br>
              <a:rPr lang="en-US" altLang="en-US" sz="3200" smtClean="0"/>
            </a:br>
            <a:endParaRPr lang="en-US" altLang="en-US" sz="3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924800" cy="5791200"/>
          </a:xfrm>
        </p:spPr>
        <p:txBody>
          <a:bodyPr/>
          <a:lstStyle/>
          <a:p>
            <a:pPr eaLnBrk="1" hangingPunct="1"/>
            <a:r>
              <a:rPr lang="en-US" altLang="en-US" sz="3200" smtClean="0"/>
              <a:t>In order to quicken the pace, the author will use shorter, simpler sentences.</a:t>
            </a:r>
            <a:br>
              <a:rPr lang="en-US" altLang="en-US" sz="3200" smtClean="0"/>
            </a:br>
            <a:r>
              <a:rPr lang="en-US" altLang="en-US" sz="3200" smtClean="0"/>
              <a:t/>
            </a:r>
            <a:br>
              <a:rPr lang="en-US" altLang="en-US" sz="3200" smtClean="0"/>
            </a:br>
            <a:r>
              <a:rPr lang="en-US" altLang="en-US" sz="3200" smtClean="0"/>
              <a:t>In order to slow down the pace, the author will use longer, more complex and convoluted sentences.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defRPr/>
            </a:pPr>
            <a:r>
              <a:rPr lang="en-US" sz="3600">
                <a:solidFill>
                  <a:srgbClr val="000000"/>
                </a:solidFill>
              </a:rPr>
              <a:t>When analyzing syntax, consider such questions as:</a:t>
            </a:r>
          </a:p>
        </p:txBody>
      </p:sp>
      <p:sp>
        <p:nvSpPr>
          <p:cNvPr id="15363" name="Rectangle 3"/>
          <p:cNvSpPr>
            <a:spLocks noGrp="1" noChangeArrowheads="1"/>
          </p:cNvSpPr>
          <p:nvPr>
            <p:ph idx="1"/>
          </p:nvPr>
        </p:nvSpPr>
        <p:spPr>
          <a:xfrm>
            <a:off x="685800" y="1981200"/>
            <a:ext cx="7848600" cy="4495800"/>
          </a:xfrm>
        </p:spPr>
        <p:txBody>
          <a:bodyPr/>
          <a:lstStyle/>
          <a:p>
            <a:pPr eaLnBrk="1" hangingPunct="1">
              <a:lnSpc>
                <a:spcPct val="90000"/>
              </a:lnSpc>
            </a:pPr>
            <a:r>
              <a:rPr lang="en-US" altLang="en-US" smtClean="0">
                <a:solidFill>
                  <a:srgbClr val="000000"/>
                </a:solidFill>
              </a:rPr>
              <a:t>Are the sentences simple and direct, or complex and convoluted?</a:t>
            </a:r>
          </a:p>
          <a:p>
            <a:pPr eaLnBrk="1" hangingPunct="1">
              <a:lnSpc>
                <a:spcPct val="90000"/>
              </a:lnSpc>
            </a:pPr>
            <a:r>
              <a:rPr lang="en-US" altLang="en-US" smtClean="0">
                <a:solidFill>
                  <a:srgbClr val="000000"/>
                </a:solidFill>
              </a:rPr>
              <a:t>Does the author use repetition or parallel structure for emphasis? </a:t>
            </a:r>
          </a:p>
          <a:p>
            <a:pPr eaLnBrk="1" hangingPunct="1">
              <a:lnSpc>
                <a:spcPct val="90000"/>
              </a:lnSpc>
              <a:buFontTx/>
              <a:buNone/>
            </a:pPr>
            <a:r>
              <a:rPr lang="en-US" altLang="en-US" smtClean="0">
                <a:solidFill>
                  <a:srgbClr val="000000"/>
                </a:solidFill>
              </a:rPr>
              <a:t>	(Note: Always say what is emphasized and why.)</a:t>
            </a:r>
          </a:p>
          <a:p>
            <a:pPr eaLnBrk="1" hangingPunct="1">
              <a:lnSpc>
                <a:spcPct val="90000"/>
              </a:lnSpc>
            </a:pPr>
            <a:r>
              <a:rPr lang="en-US" altLang="en-US" smtClean="0">
                <a:solidFill>
                  <a:srgbClr val="000000"/>
                </a:solidFill>
              </a:rPr>
              <a:t>Are there rhetorical questions in the passage?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900" smtClean="0">
                <a:solidFill>
                  <a:srgbClr val="000000"/>
                </a:solidFill>
              </a:rPr>
              <a:t/>
            </a:r>
            <a:br>
              <a:rPr lang="en-US" altLang="en-US" sz="2900" smtClean="0">
                <a:solidFill>
                  <a:srgbClr val="000000"/>
                </a:solidFill>
              </a:rPr>
            </a:br>
            <a:r>
              <a:rPr lang="en-US" altLang="en-US" sz="2900" smtClean="0">
                <a:solidFill>
                  <a:srgbClr val="000000"/>
                </a:solidFill>
              </a:rPr>
              <a:t>Arrangement of Ideas – Are ideas set out in a special way for a purpose or effect?</a:t>
            </a:r>
            <a:br>
              <a:rPr lang="en-US" altLang="en-US" sz="2900" smtClean="0">
                <a:solidFill>
                  <a:srgbClr val="000000"/>
                </a:solidFill>
              </a:rPr>
            </a:br>
            <a:endParaRPr lang="en-US" altLang="en-US" sz="2900" smtClean="0">
              <a:solidFill>
                <a:srgbClr val="000000"/>
              </a:solidFill>
            </a:endParaRPr>
          </a:p>
        </p:txBody>
      </p:sp>
      <p:sp>
        <p:nvSpPr>
          <p:cNvPr id="16387" name="Rectangle 3"/>
          <p:cNvSpPr>
            <a:spLocks noGrp="1" noChangeArrowheads="1"/>
          </p:cNvSpPr>
          <p:nvPr>
            <p:ph idx="1"/>
          </p:nvPr>
        </p:nvSpPr>
        <p:spPr/>
        <p:txBody>
          <a:bodyPr/>
          <a:lstStyle/>
          <a:p>
            <a:pPr eaLnBrk="1" hangingPunct="1">
              <a:buFontTx/>
              <a:buNone/>
            </a:pPr>
            <a:endParaRPr lang="en-US" altLang="en-US" smtClean="0">
              <a:solidFill>
                <a:srgbClr val="000000"/>
              </a:solidFill>
            </a:endParaRPr>
          </a:p>
          <a:p>
            <a:pPr eaLnBrk="1" hangingPunct="1">
              <a:buFontTx/>
              <a:buNone/>
            </a:pPr>
            <a:r>
              <a:rPr lang="en-US" altLang="en-US" smtClean="0">
                <a:solidFill>
                  <a:srgbClr val="000000"/>
                </a:solidFill>
              </a:rPr>
              <a:t>	Loose sentence:  The main point is at the beginning </a:t>
            </a:r>
          </a:p>
          <a:p>
            <a:pPr lvl="1" eaLnBrk="1" hangingPunct="1"/>
            <a:r>
              <a:rPr lang="en-US" altLang="en-US" sz="2000" smtClean="0">
                <a:solidFill>
                  <a:srgbClr val="000000"/>
                </a:solidFill>
              </a:rPr>
              <a:t>ex.  We reached Edmonton that morning after a turbulent flight and some exciting experiences.</a:t>
            </a:r>
            <a:endParaRPr lang="en-US" altLang="en-US" sz="2400" smtClean="0">
              <a:solidFill>
                <a:srgbClr val="000000"/>
              </a:solidFill>
            </a:endParaRPr>
          </a:p>
          <a:p>
            <a:pPr eaLnBrk="1" hangingPunct="1"/>
            <a:r>
              <a:rPr lang="en-US" altLang="en-US" smtClean="0">
                <a:solidFill>
                  <a:srgbClr val="000000"/>
                </a:solidFill>
              </a:rPr>
              <a:t>Periodic sentence:  The main point is at the end (near the period).</a:t>
            </a:r>
          </a:p>
          <a:p>
            <a:pPr lvl="1" eaLnBrk="1" hangingPunct="1"/>
            <a:r>
              <a:rPr lang="en-US" altLang="en-US" sz="2000" smtClean="0">
                <a:solidFill>
                  <a:srgbClr val="000000"/>
                </a:solidFill>
              </a:rPr>
              <a:t>ex.  That morning, after a turbulent flight and some exciting experiences, we reached Edmonton.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85800" y="609600"/>
            <a:ext cx="7772400" cy="5791200"/>
          </a:xfrm>
        </p:spPr>
        <p:txBody>
          <a:bodyPr/>
          <a:lstStyle/>
          <a:p>
            <a:pPr eaLnBrk="1" hangingPunct="1"/>
            <a:r>
              <a:rPr lang="en-US" altLang="en-US" sz="2800" smtClean="0">
                <a:solidFill>
                  <a:srgbClr val="000000"/>
                </a:solidFill>
              </a:rPr>
              <a:t>Parallel structure:  </a:t>
            </a:r>
            <a:r>
              <a:rPr lang="en-US" altLang="en-US" smtClean="0">
                <a:solidFill>
                  <a:srgbClr val="000000"/>
                </a:solidFill>
              </a:rPr>
              <a:t>Grammatical or structural similarity between sentences or parts of a sentence.  It involves an arrangement of words, phrases, sentences, or paragraphs so that elements of equal importance are equally developed and similarly phrased.</a:t>
            </a:r>
          </a:p>
          <a:p>
            <a:pPr eaLnBrk="1" hangingPunct="1">
              <a:spcBef>
                <a:spcPts val="200"/>
              </a:spcBef>
            </a:pPr>
            <a:endParaRPr lang="en-US" altLang="en-US" smtClean="0">
              <a:solidFill>
                <a:srgbClr val="000000"/>
              </a:solidFill>
            </a:endParaRPr>
          </a:p>
          <a:p>
            <a:pPr eaLnBrk="1" hangingPunct="1">
              <a:spcBef>
                <a:spcPts val="200"/>
              </a:spcBef>
              <a:buFontTx/>
              <a:buNone/>
            </a:pPr>
            <a:r>
              <a:rPr lang="en-US" altLang="en-US" smtClean="0">
                <a:solidFill>
                  <a:srgbClr val="000000"/>
                </a:solidFill>
              </a:rPr>
              <a:t>	Wrong:  In the winter, I like skiing and to skate.</a:t>
            </a:r>
          </a:p>
          <a:p>
            <a:pPr eaLnBrk="1" hangingPunct="1">
              <a:spcBef>
                <a:spcPts val="200"/>
              </a:spcBef>
              <a:buFontTx/>
              <a:buNone/>
            </a:pPr>
            <a:r>
              <a:rPr lang="en-US" altLang="en-US" smtClean="0">
                <a:solidFill>
                  <a:srgbClr val="000000"/>
                </a:solidFill>
              </a:rPr>
              <a:t>	Right:  In the winter, I like skiing and skating.</a:t>
            </a:r>
          </a:p>
          <a:p>
            <a:pPr eaLnBrk="1" hangingPunct="1">
              <a:spcBef>
                <a:spcPts val="200"/>
              </a:spcBef>
              <a:buFontTx/>
              <a:buNone/>
            </a:pPr>
            <a:r>
              <a:rPr lang="en-US" altLang="en-US" smtClean="0">
                <a:solidFill>
                  <a:srgbClr val="000000"/>
                </a:solidFill>
              </a:rPr>
              <a:t>	Right:  In the winter, I like to ski and to skate.</a:t>
            </a:r>
          </a:p>
          <a:p>
            <a:pPr eaLnBrk="1" hangingPunct="1">
              <a:buFontTx/>
              <a:buNone/>
            </a:pPr>
            <a:r>
              <a:rPr lang="en-US" altLang="en-US" smtClean="0">
                <a:solidFill>
                  <a:srgbClr val="000000"/>
                </a:solidFill>
              </a:rPr>
              <a:t>	Additional ex.  He was the kind of man who knew what he wanted, who intended to get it, and who allowed nothing to stand in his way.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85800" y="762000"/>
            <a:ext cx="7772400" cy="5334000"/>
          </a:xfrm>
        </p:spPr>
        <p:txBody>
          <a:bodyPr/>
          <a:lstStyle/>
          <a:p>
            <a:pPr eaLnBrk="1" hangingPunct="1">
              <a:lnSpc>
                <a:spcPct val="80000"/>
              </a:lnSpc>
            </a:pPr>
            <a:r>
              <a:rPr lang="en-US" altLang="en-US" sz="2800" smtClean="0">
                <a:solidFill>
                  <a:srgbClr val="000000"/>
                </a:solidFill>
              </a:rPr>
              <a:t>Natural order sentence</a:t>
            </a:r>
            <a:r>
              <a:rPr lang="en-US" altLang="en-US" sz="2200" smtClean="0">
                <a:solidFill>
                  <a:srgbClr val="000000"/>
                </a:solidFill>
              </a:rPr>
              <a:t>: A sentence that follows the order: Subject – Verb -  Object</a:t>
            </a:r>
          </a:p>
          <a:p>
            <a:pPr eaLnBrk="1" hangingPunct="1">
              <a:lnSpc>
                <a:spcPct val="80000"/>
              </a:lnSpc>
              <a:buFontTx/>
              <a:buNone/>
            </a:pPr>
            <a:r>
              <a:rPr lang="en-US" altLang="en-US" sz="2200" smtClean="0">
                <a:solidFill>
                  <a:srgbClr val="000000"/>
                </a:solidFill>
              </a:rPr>
              <a:t>		ex.  Oranges grow in California.</a:t>
            </a:r>
          </a:p>
          <a:p>
            <a:pPr eaLnBrk="1" hangingPunct="1">
              <a:lnSpc>
                <a:spcPct val="80000"/>
              </a:lnSpc>
            </a:pPr>
            <a:r>
              <a:rPr lang="en-US" altLang="en-US" sz="2800" smtClean="0">
                <a:solidFill>
                  <a:srgbClr val="000000"/>
                </a:solidFill>
              </a:rPr>
              <a:t>Inverted order sentence:  </a:t>
            </a:r>
            <a:r>
              <a:rPr lang="en-US" altLang="en-US" sz="2200" smtClean="0">
                <a:solidFill>
                  <a:srgbClr val="000000"/>
                </a:solidFill>
              </a:rPr>
              <a:t>a sentence where the predicate (main verb) comes before the subject.</a:t>
            </a:r>
          </a:p>
          <a:p>
            <a:pPr eaLnBrk="1" hangingPunct="1">
              <a:lnSpc>
                <a:spcPct val="80000"/>
              </a:lnSpc>
              <a:buFontTx/>
              <a:buNone/>
            </a:pPr>
            <a:r>
              <a:rPr lang="en-US" altLang="en-US" sz="2200" smtClean="0">
                <a:solidFill>
                  <a:srgbClr val="000000"/>
                </a:solidFill>
              </a:rPr>
              <a:t>		ex.  In California grow oranges.</a:t>
            </a:r>
          </a:p>
          <a:p>
            <a:pPr eaLnBrk="1" hangingPunct="1">
              <a:lnSpc>
                <a:spcPct val="80000"/>
              </a:lnSpc>
              <a:buFontTx/>
              <a:buNone/>
            </a:pPr>
            <a:r>
              <a:rPr lang="en-US" altLang="en-US" sz="2800" smtClean="0">
                <a:solidFill>
                  <a:srgbClr val="000000"/>
                </a:solidFill>
              </a:rPr>
              <a:t>	Slightly inverted sentences </a:t>
            </a:r>
            <a:r>
              <a:rPr lang="en-US" altLang="en-US" sz="2200" smtClean="0">
                <a:solidFill>
                  <a:srgbClr val="000000"/>
                </a:solidFill>
              </a:rPr>
              <a:t>may simply move the object in front of the subject and verb.</a:t>
            </a:r>
          </a:p>
          <a:p>
            <a:pPr eaLnBrk="1" hangingPunct="1">
              <a:lnSpc>
                <a:spcPct val="80000"/>
              </a:lnSpc>
              <a:buFontTx/>
              <a:buNone/>
            </a:pPr>
            <a:r>
              <a:rPr lang="en-US" altLang="en-US" sz="2200" smtClean="0">
                <a:solidFill>
                  <a:srgbClr val="000000"/>
                </a:solidFill>
              </a:rPr>
              <a:t>		ex. In California oranges grow.</a:t>
            </a:r>
          </a:p>
          <a:p>
            <a:pPr eaLnBrk="1" hangingPunct="1">
              <a:lnSpc>
                <a:spcPct val="80000"/>
              </a:lnSpc>
              <a:buFontTx/>
              <a:buNone/>
            </a:pPr>
            <a:r>
              <a:rPr lang="en-US" altLang="en-US" sz="2200" smtClean="0">
                <a:solidFill>
                  <a:srgbClr val="000000"/>
                </a:solidFill>
              </a:rPr>
              <a:t>An author will vary word order for an effect. It is your job to decide what  effect the author is trying to achieve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849</TotalTime>
  <Words>642</Words>
  <Application>Microsoft Office PowerPoint</Application>
  <PresentationFormat>On-screen Show (4:3)</PresentationFormat>
  <Paragraphs>100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Inkwell</vt:lpstr>
      <vt:lpstr> What is </vt:lpstr>
      <vt:lpstr>Syntax is the way words and clauses are arranged to form sentences. That arrangement contributes to and enhances meaning and effect.</vt:lpstr>
      <vt:lpstr>Or more simply:  It’s how authors put words and phrases together.   Syntax helps authors effectively make their points.</vt:lpstr>
      <vt:lpstr>One thing Syntax does is control pacing.  But how does an author do that with words and sentences? </vt:lpstr>
      <vt:lpstr>In order to quicken the pace, the author will use shorter, simpler sentences.  In order to slow down the pace, the author will use longer, more complex and convoluted sentences.</vt:lpstr>
      <vt:lpstr>When analyzing syntax, consider such questions as:</vt:lpstr>
      <vt:lpstr> Arrangement of Ideas – Are ideas set out in a special way for a purpose or effect? </vt:lpstr>
      <vt:lpstr>PowerPoint Presentation</vt:lpstr>
      <vt:lpstr>PowerPoint Presentation</vt:lpstr>
      <vt:lpstr>Sentence Classifications: Consider the following four basic types in examining sentence structures</vt:lpstr>
      <vt:lpstr>Four Basic Structures</vt:lpstr>
      <vt:lpstr>PowerPoint Presentation</vt:lpstr>
      <vt:lpstr>Always look for the anomalies – that is, the things that are different from regular writing.</vt:lpstr>
      <vt:lpstr>And remember – syntactically, you create emphasis by:</vt:lpstr>
      <vt:lpstr>Authors do these things on purpose. Do not assume sentences are composed without the rules of syntax in mind.</vt:lpstr>
      <vt:lpstr>So let’s look at a paragraph by Nancy Mairs-----</vt:lpstr>
      <vt:lpstr>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vt:lpstr>
      <vt:lpstr>What’s the first unusual thing that you notice?  The sentence: I am a cripple.</vt:lpstr>
      <vt:lpstr>Why does the author use this short sentence in the first position? To draw attention to the politically incorrect word “cripple.” And why use that diction choice?  To shock, and to show that even though people don’t call her this to her face, the word is always present. </vt:lpstr>
      <vt:lpstr>So what do you notice next?  What else is different?</vt:lpstr>
      <vt:lpstr>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vt:lpstr>
      <vt:lpstr>Remember: Isolation and  Repetition   The dashes isolate and bring extra attention to the words “crippled or not” more forcefully than commas would.  Also, notice the continued repetition of the word “crippled.”  Perhaps if you confront the word, you will eventually be able to look at her, the person, not just her, the cripple.   </vt:lpstr>
      <vt:lpstr>So what do you notice next?  What else is different?</vt:lpstr>
      <vt:lpstr>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vt:lpstr>
      <vt:lpstr>Repetition – harsh word – wince  Why?  Perhaps to show you that you aren’t the only one who is uncomfortable by someone who is crippled.  She is still a person – look past the condition to the person.</vt:lpstr>
      <vt:lpstr>So what do you notice next?  What else is different?</vt:lpstr>
      <vt:lpstr>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vt:lpstr>
      <vt:lpstr>Position: fates/gods/viruses  Note the use of slashes (/) to juxtapose and jam these words right up next to each other. The slashes allow the words to have equal emphasis while “hitting you all at once.” </vt:lpstr>
      <vt:lpstr>So what do you notice next?  What else is different?</vt:lpstr>
      <vt:lpstr> I am a cripple.  I choose this word to name me.  I choose from among several possibilities, the most common of which are “handicapped” and “disabled.”  I made the choice a number of years ago, without  thinking, unaware of my motives for doing so.  Even now, I’m not sure what those motives are, but I recognize that they are complex and not entirely flattering.  People – crippled or not – wince at the word “cripple,” as they do not at “handicapped” or disabled.”  Perhaps I want them to wince.  I want them to see me as a tough customer, one to whom the fates/gods/viruses have not been kind, but who can face the brutal truth of her existence squarely.  As a cripple, I swagger.</vt:lpstr>
      <vt:lpstr>What did the author do here?</vt:lpstr>
      <vt:lpstr>Syntax often goes unnoticed by the reader, but contributes strongly to the reader’s impression of the topic presented.</vt:lpstr>
      <vt:lpstr>This scenario might help to understand the importance of syntax: </vt:lpstr>
      <vt:lpstr>Scenario</vt:lpstr>
      <vt:lpstr>PowerPoint Presentation</vt:lpstr>
      <vt:lpstr>Scenario</vt:lpstr>
      <vt:lpstr>PowerPoint Presentation</vt:lpstr>
      <vt:lpstr>Syntax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Kooyman</dc:creator>
  <cp:lastModifiedBy>Adrien Alsobrook</cp:lastModifiedBy>
  <cp:revision>35</cp:revision>
  <dcterms:created xsi:type="dcterms:W3CDTF">2010-10-28T12:54:14Z</dcterms:created>
  <dcterms:modified xsi:type="dcterms:W3CDTF">2017-02-13T05:13:16Z</dcterms:modified>
</cp:coreProperties>
</file>