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88DBD180-C8D0-40CD-8DF1-8B3E353385EA}" type="datetimeFigureOut">
              <a:rPr lang="en-US" smtClean="0"/>
              <a:t>1/15/2013</a:t>
            </a:fld>
            <a:endParaRPr lang="en-US"/>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US"/>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63F56CC6-E89B-46B8-B23E-B525F283D0DE}"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8DBD180-C8D0-40CD-8DF1-8B3E353385EA}" type="datetimeFigureOut">
              <a:rPr lang="en-US" smtClean="0"/>
              <a:t>1/15/2013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F56CC6-E89B-46B8-B23E-B525F283D0D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8DBD180-C8D0-40CD-8DF1-8B3E353385EA}" type="datetimeFigureOut">
              <a:rPr lang="en-US" smtClean="0"/>
              <a:t>1/15/2013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F56CC6-E89B-46B8-B23E-B525F283D0D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88DBD180-C8D0-40CD-8DF1-8B3E353385EA}" type="datetimeFigureOut">
              <a:rPr lang="en-US" smtClean="0"/>
              <a:t>1/15/2013</a:t>
            </a:fld>
            <a:endParaRPr lang="en-US"/>
          </a:p>
        </p:txBody>
      </p:sp>
      <p:sp>
        <p:nvSpPr>
          <p:cNvPr id="5" name="Footer Placeholder 4"/>
          <p:cNvSpPr>
            <a:spLocks noGrp="1"/>
          </p:cNvSpPr>
          <p:nvPr>
            <p:ph type="ftr" sz="quarter" idx="11"/>
          </p:nvPr>
        </p:nvSpPr>
        <p:spPr>
          <a:xfrm>
            <a:off x="457200" y="6480969"/>
            <a:ext cx="4260056" cy="300831"/>
          </a:xfrm>
        </p:spPr>
        <p:txBody>
          <a:bodyPr/>
          <a:lstStyle/>
          <a:p>
            <a:endParaRPr lang="en-US"/>
          </a:p>
        </p:txBody>
      </p:sp>
      <p:sp>
        <p:nvSpPr>
          <p:cNvPr id="6" name="Slide Number Placeholder 5"/>
          <p:cNvSpPr>
            <a:spLocks noGrp="1"/>
          </p:cNvSpPr>
          <p:nvPr>
            <p:ph type="sldNum" sz="quarter" idx="12"/>
          </p:nvPr>
        </p:nvSpPr>
        <p:spPr/>
        <p:txBody>
          <a:bodyPr/>
          <a:lstStyle/>
          <a:p>
            <a:fld id="{63F56CC6-E89B-46B8-B23E-B525F283D0D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88DBD180-C8D0-40CD-8DF1-8B3E353385EA}" type="datetimeFigureOut">
              <a:rPr lang="en-US" smtClean="0"/>
              <a:t>1/15/2013</a:t>
            </a:fld>
            <a:endParaRPr lang="en-US"/>
          </a:p>
        </p:txBody>
      </p:sp>
      <p:sp>
        <p:nvSpPr>
          <p:cNvPr id="5" name="Footer Placeholder 4"/>
          <p:cNvSpPr>
            <a:spLocks noGrp="1"/>
          </p:cNvSpPr>
          <p:nvPr>
            <p:ph type="ftr" sz="quarter" idx="11"/>
          </p:nvPr>
        </p:nvSpPr>
        <p:spPr>
          <a:xfrm>
            <a:off x="2619376" y="6480969"/>
            <a:ext cx="4260056" cy="300831"/>
          </a:xfrm>
        </p:spPr>
        <p:txBody>
          <a:bodyPr/>
          <a:lstStyle/>
          <a:p>
            <a:endParaRPr lang="en-US"/>
          </a:p>
        </p:txBody>
      </p:sp>
      <p:sp>
        <p:nvSpPr>
          <p:cNvPr id="6" name="Slide Number Placeholder 5"/>
          <p:cNvSpPr>
            <a:spLocks noGrp="1"/>
          </p:cNvSpPr>
          <p:nvPr>
            <p:ph type="sldNum" sz="quarter" idx="12"/>
          </p:nvPr>
        </p:nvSpPr>
        <p:spPr>
          <a:xfrm>
            <a:off x="8451056" y="809624"/>
            <a:ext cx="502920" cy="300831"/>
          </a:xfrm>
        </p:spPr>
        <p:txBody>
          <a:bodyPr/>
          <a:lstStyle/>
          <a:p>
            <a:fld id="{63F56CC6-E89B-46B8-B23E-B525F283D0DE}" type="slidenum">
              <a:rPr lang="en-US" smtClean="0"/>
              <a:t>‹#›</a:t>
            </a:fld>
            <a:endParaRPr lang="en-US"/>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88DBD180-C8D0-40CD-8DF1-8B3E353385EA}" type="datetimeFigureOut">
              <a:rPr lang="en-US" smtClean="0"/>
              <a:t>1/15/2013</a:t>
            </a:fld>
            <a:endParaRPr lang="en-US"/>
          </a:p>
        </p:txBody>
      </p:sp>
      <p:sp>
        <p:nvSpPr>
          <p:cNvPr id="6" name="Footer Placeholder 5"/>
          <p:cNvSpPr>
            <a:spLocks noGrp="1"/>
          </p:cNvSpPr>
          <p:nvPr>
            <p:ph type="ftr" sz="quarter" idx="11"/>
          </p:nvPr>
        </p:nvSpPr>
        <p:spPr>
          <a:xfrm>
            <a:off x="457200" y="6480969"/>
            <a:ext cx="4260056" cy="301752"/>
          </a:xfrm>
        </p:spPr>
        <p:txBody>
          <a:bodyPr/>
          <a:lstStyle/>
          <a:p>
            <a:endParaRPr lang="en-US"/>
          </a:p>
        </p:txBody>
      </p:sp>
      <p:sp>
        <p:nvSpPr>
          <p:cNvPr id="7" name="Slide Number Placeholder 6"/>
          <p:cNvSpPr>
            <a:spLocks noGrp="1"/>
          </p:cNvSpPr>
          <p:nvPr>
            <p:ph type="sldNum" sz="quarter" idx="12"/>
          </p:nvPr>
        </p:nvSpPr>
        <p:spPr>
          <a:xfrm>
            <a:off x="7589520" y="6480969"/>
            <a:ext cx="502920" cy="301752"/>
          </a:xfrm>
        </p:spPr>
        <p:txBody>
          <a:bodyPr/>
          <a:lstStyle/>
          <a:p>
            <a:fld id="{63F56CC6-E89B-46B8-B23E-B525F283D0D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88DBD180-C8D0-40CD-8DF1-8B3E353385EA}" type="datetimeFigureOut">
              <a:rPr lang="en-US" smtClean="0"/>
              <a:t>1/15/2013</a:t>
            </a:fld>
            <a:endParaRPr lang="en-US"/>
          </a:p>
        </p:txBody>
      </p:sp>
      <p:sp>
        <p:nvSpPr>
          <p:cNvPr id="8" name="Footer Placeholder 7"/>
          <p:cNvSpPr>
            <a:spLocks noGrp="1"/>
          </p:cNvSpPr>
          <p:nvPr>
            <p:ph type="ftr" sz="quarter" idx="11"/>
          </p:nvPr>
        </p:nvSpPr>
        <p:spPr>
          <a:xfrm>
            <a:off x="457200" y="6480969"/>
            <a:ext cx="4261104" cy="301752"/>
          </a:xfrm>
        </p:spPr>
        <p:txBody>
          <a:bodyPr/>
          <a:lstStyle/>
          <a:p>
            <a:endParaRPr lang="en-US"/>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63F56CC6-E89B-46B8-B23E-B525F283D0DE}"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8DBD180-C8D0-40CD-8DF1-8B3E353385EA}" type="datetimeFigureOut">
              <a:rPr lang="en-US" smtClean="0"/>
              <a:t>1/15/2013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3F56CC6-E89B-46B8-B23E-B525F283D0D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88DBD180-C8D0-40CD-8DF1-8B3E353385EA}" type="datetimeFigureOut">
              <a:rPr lang="en-US" smtClean="0"/>
              <a:t>1/15/2013</a:t>
            </a:fld>
            <a:endParaRPr lang="en-US"/>
          </a:p>
        </p:txBody>
      </p:sp>
      <p:sp>
        <p:nvSpPr>
          <p:cNvPr id="3" name="Footer Placeholder 2"/>
          <p:cNvSpPr>
            <a:spLocks noGrp="1"/>
          </p:cNvSpPr>
          <p:nvPr>
            <p:ph type="ftr" sz="quarter" idx="11"/>
          </p:nvPr>
        </p:nvSpPr>
        <p:spPr>
          <a:xfrm>
            <a:off x="457200" y="6481890"/>
            <a:ext cx="4260056" cy="300831"/>
          </a:xfrm>
        </p:spPr>
        <p:txBody>
          <a:bodyPr/>
          <a:lstStyle/>
          <a:p>
            <a:endParaRPr lang="en-US"/>
          </a:p>
        </p:txBody>
      </p:sp>
      <p:sp>
        <p:nvSpPr>
          <p:cNvPr id="4" name="Slide Number Placeholder 3"/>
          <p:cNvSpPr>
            <a:spLocks noGrp="1"/>
          </p:cNvSpPr>
          <p:nvPr>
            <p:ph type="sldNum" sz="quarter" idx="12"/>
          </p:nvPr>
        </p:nvSpPr>
        <p:spPr>
          <a:xfrm>
            <a:off x="7589520" y="6480969"/>
            <a:ext cx="502920" cy="301752"/>
          </a:xfrm>
        </p:spPr>
        <p:txBody>
          <a:bodyPr/>
          <a:lstStyle/>
          <a:p>
            <a:fld id="{63F56CC6-E89B-46B8-B23E-B525F283D0D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88DBD180-C8D0-40CD-8DF1-8B3E353385EA}" type="datetimeFigureOut">
              <a:rPr lang="en-US" smtClean="0"/>
              <a:t>1/15/2013</a:t>
            </a:fld>
            <a:endParaRPr lang="en-US"/>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63F56CC6-E89B-46B8-B23E-B525F283D0DE}"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88DBD180-C8D0-40CD-8DF1-8B3E353385EA}" type="datetimeFigureOut">
              <a:rPr lang="en-US" smtClean="0"/>
              <a:t>1/15/2013</a:t>
            </a:fld>
            <a:endParaRPr lang="en-US"/>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63F56CC6-E89B-46B8-B23E-B525F283D0DE}"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88DBD180-C8D0-40CD-8DF1-8B3E353385EA}" type="datetimeFigureOut">
              <a:rPr lang="en-US" smtClean="0"/>
              <a:t>1/15/2013</a:t>
            </a:fld>
            <a:endParaRPr lang="en-US"/>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63F56CC6-E89B-46B8-B23E-B525F283D0DE}"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40544" y="228600"/>
            <a:ext cx="8062912" cy="2590800"/>
          </a:xfrm>
        </p:spPr>
        <p:txBody>
          <a:bodyPr>
            <a:normAutofit fontScale="90000"/>
          </a:bodyPr>
          <a:lstStyle/>
          <a:p>
            <a:pPr algn="ctr"/>
            <a:r>
              <a:rPr lang="en-US" dirty="0" smtClean="0"/>
              <a:t>Systematic Invention Strategies:  The Topics</a:t>
            </a:r>
            <a:br>
              <a:rPr lang="en-US" dirty="0" smtClean="0"/>
            </a:br>
            <a:r>
              <a:rPr lang="en-US" dirty="0" smtClean="0"/>
              <a:t>(this does not mean subject matter here)</a:t>
            </a:r>
            <a:endParaRPr lang="en-US" dirty="0"/>
          </a:p>
        </p:txBody>
      </p:sp>
      <p:sp>
        <p:nvSpPr>
          <p:cNvPr id="3" name="Subtitle 2"/>
          <p:cNvSpPr>
            <a:spLocks noGrp="1"/>
          </p:cNvSpPr>
          <p:nvPr>
            <p:ph type="subTitle" idx="1"/>
          </p:nvPr>
        </p:nvSpPr>
        <p:spPr>
          <a:xfrm>
            <a:off x="540544" y="3581400"/>
            <a:ext cx="8062912" cy="1981200"/>
          </a:xfrm>
        </p:spPr>
        <p:txBody>
          <a:bodyPr/>
          <a:lstStyle/>
          <a:p>
            <a:pPr algn="l"/>
            <a:r>
              <a:rPr lang="en-US" dirty="0" smtClean="0"/>
              <a:t>According to Aristotle, there are four basic topics a writer can use to find material for writing on any subject.</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67494"/>
            <a:ext cx="8153400" cy="5676106"/>
          </a:xfrm>
        </p:spPr>
        <p:txBody>
          <a:bodyPr>
            <a:normAutofit/>
          </a:bodyPr>
          <a:lstStyle/>
          <a:p>
            <a:pPr algn="ctr"/>
            <a:r>
              <a:rPr lang="en-US" sz="4400" dirty="0" smtClean="0"/>
              <a:t>Invention Strategy:  The Topics</a:t>
            </a:r>
            <a:br>
              <a:rPr lang="en-US" sz="4400" dirty="0" smtClean="0"/>
            </a:br>
            <a:r>
              <a:rPr lang="en-US" sz="4400" dirty="0" smtClean="0"/>
              <a:t>Greater and less</a:t>
            </a:r>
            <a:br>
              <a:rPr lang="en-US" sz="4400" dirty="0" smtClean="0"/>
            </a:br>
            <a:r>
              <a:rPr lang="en-US" sz="4400" dirty="0" smtClean="0"/>
              <a:t>(since X happened, so will Greater-than X, or if Y happened, so will Less than Y)</a:t>
            </a:r>
            <a:endParaRPr lang="en-US" dirty="0"/>
          </a:p>
        </p:txBody>
      </p:sp>
      <p:sp>
        <p:nvSpPr>
          <p:cNvPr id="3" name="Content Placeholder 2"/>
          <p:cNvSpPr>
            <a:spLocks noGrp="1"/>
          </p:cNvSpPr>
          <p:nvPr>
            <p:ph idx="1"/>
          </p:nvPr>
        </p:nvSpPr>
        <p:spPr>
          <a:xfrm flipV="1">
            <a:off x="457200" y="5638801"/>
            <a:ext cx="45719" cy="76200"/>
          </a:xfrm>
        </p:spPr>
        <p:txBody>
          <a:bodyPr>
            <a:normAutofit fontScale="25000" lnSpcReduction="20000"/>
          </a:bodyPr>
          <a:lstStyle/>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485106"/>
          </a:xfrm>
        </p:spPr>
        <p:txBody>
          <a:bodyPr>
            <a:normAutofit/>
          </a:bodyPr>
          <a:lstStyle/>
          <a:p>
            <a:pPr algn="ctr"/>
            <a:r>
              <a:rPr lang="en-US" sz="3600" dirty="0" smtClean="0"/>
              <a:t>Invention Strategy:  The Topics</a:t>
            </a:r>
            <a:br>
              <a:rPr lang="en-US" sz="3600" dirty="0" smtClean="0"/>
            </a:br>
            <a:r>
              <a:rPr lang="en-US" sz="3600" dirty="0" smtClean="0"/>
              <a:t>Greater and less</a:t>
            </a:r>
            <a:endParaRPr lang="en-US" sz="3600" dirty="0"/>
          </a:p>
        </p:txBody>
      </p:sp>
      <p:sp>
        <p:nvSpPr>
          <p:cNvPr id="3" name="Content Placeholder 2"/>
          <p:cNvSpPr>
            <a:spLocks noGrp="1"/>
          </p:cNvSpPr>
          <p:nvPr>
            <p:ph idx="1"/>
          </p:nvPr>
        </p:nvSpPr>
        <p:spPr/>
        <p:txBody>
          <a:bodyPr/>
          <a:lstStyle/>
          <a:p>
            <a:r>
              <a:rPr lang="en-US" dirty="0" smtClean="0"/>
              <a:t>You are writing an analysis of whether increased standardized testing will lead to higher achievement in public schools.</a:t>
            </a:r>
          </a:p>
          <a:p>
            <a:r>
              <a:rPr lang="en-US" dirty="0" smtClean="0"/>
              <a:t>Arguing the greater, you could claim that if the state of Tennessee can show gains in student performance from the rigorous program of testing in the schools, so can all the states if they simply follow the Tennessee model.</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4400" dirty="0" smtClean="0"/>
              <a:t>Invention Strategy:  The Topics</a:t>
            </a:r>
            <a:br>
              <a:rPr lang="en-US" sz="4400" dirty="0" smtClean="0"/>
            </a:br>
            <a:r>
              <a:rPr lang="en-US" sz="4400" dirty="0" smtClean="0"/>
              <a:t>Greater and less</a:t>
            </a:r>
            <a:endParaRPr lang="en-US" dirty="0"/>
          </a:p>
        </p:txBody>
      </p:sp>
      <p:sp>
        <p:nvSpPr>
          <p:cNvPr id="3" name="Content Placeholder 2"/>
          <p:cNvSpPr>
            <a:spLocks noGrp="1"/>
          </p:cNvSpPr>
          <p:nvPr>
            <p:ph idx="1"/>
          </p:nvPr>
        </p:nvSpPr>
        <p:spPr/>
        <p:txBody>
          <a:bodyPr>
            <a:normAutofit lnSpcReduction="10000"/>
          </a:bodyPr>
          <a:lstStyle/>
          <a:p>
            <a:r>
              <a:rPr lang="en-US" dirty="0" smtClean="0"/>
              <a:t>Example:</a:t>
            </a:r>
          </a:p>
          <a:p>
            <a:pPr>
              <a:buNone/>
            </a:pPr>
            <a:r>
              <a:rPr lang="en-US" dirty="0" smtClean="0"/>
              <a:t>You are writing a paper for an education class about vertical teams, groups of teachers at different grade levels who try to sequence instruction so that one grade leads carefully to the next.  Arguing the less, you could claim that if large corporations can improve their product by creating vertical teams, so can schools.</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4400" dirty="0" smtClean="0"/>
              <a:t>Invention Strategy:  The Topic</a:t>
            </a:r>
            <a:br>
              <a:rPr lang="en-US" sz="4400" dirty="0" smtClean="0"/>
            </a:br>
            <a:r>
              <a:rPr lang="en-US" sz="4400" dirty="0" smtClean="0"/>
              <a:t>Common Topics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Definition</a:t>
            </a:r>
          </a:p>
          <a:p>
            <a:pPr>
              <a:buNone/>
            </a:pPr>
            <a:r>
              <a:rPr lang="en-US" dirty="0" smtClean="0"/>
              <a:t>Using this topic for invention, you generate material by defining key terms according to its category or class.</a:t>
            </a:r>
          </a:p>
          <a:p>
            <a:pPr>
              <a:buNone/>
            </a:pPr>
            <a:r>
              <a:rPr lang="en-US" dirty="0" smtClean="0"/>
              <a:t>Example:</a:t>
            </a:r>
          </a:p>
          <a:p>
            <a:pPr>
              <a:buNone/>
            </a:pPr>
            <a:r>
              <a:rPr lang="en-US" dirty="0" smtClean="0"/>
              <a:t>You are writing a paper about learning disabilities.  You would clearly demonstrate what you mean by the term </a:t>
            </a:r>
            <a:r>
              <a:rPr lang="en-US" i="1" dirty="0" smtClean="0"/>
              <a:t>learning disability </a:t>
            </a:r>
            <a:r>
              <a:rPr lang="en-US" dirty="0" smtClean="0"/>
              <a:t>and then clarifying which disabilities specifically influence a person’s learning.</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4400" dirty="0" smtClean="0"/>
              <a:t>Invention Strategy:  The Topics</a:t>
            </a:r>
            <a:br>
              <a:rPr lang="en-US" sz="4400" dirty="0" smtClean="0"/>
            </a:br>
            <a:r>
              <a:rPr lang="en-US" sz="4400" dirty="0" smtClean="0"/>
              <a:t>The Common Topics</a:t>
            </a:r>
            <a:endParaRPr lang="en-US" dirty="0"/>
          </a:p>
        </p:txBody>
      </p:sp>
      <p:sp>
        <p:nvSpPr>
          <p:cNvPr id="3" name="Content Placeholder 2"/>
          <p:cNvSpPr>
            <a:spLocks noGrp="1"/>
          </p:cNvSpPr>
          <p:nvPr>
            <p:ph idx="1"/>
          </p:nvPr>
        </p:nvSpPr>
        <p:spPr/>
        <p:txBody>
          <a:bodyPr/>
          <a:lstStyle/>
          <a:p>
            <a:r>
              <a:rPr lang="en-US" dirty="0" smtClean="0"/>
              <a:t>Division</a:t>
            </a:r>
          </a:p>
          <a:p>
            <a:pPr>
              <a:buNone/>
            </a:pPr>
            <a:r>
              <a:rPr lang="en-US" dirty="0" smtClean="0"/>
              <a:t>You divide some or all of your subject matter into parts.</a:t>
            </a:r>
          </a:p>
          <a:p>
            <a:pPr>
              <a:buNone/>
            </a:pPr>
            <a:r>
              <a:rPr lang="en-US" dirty="0" smtClean="0"/>
              <a:t>Example:  </a:t>
            </a:r>
          </a:p>
          <a:p>
            <a:pPr>
              <a:buNone/>
            </a:pPr>
            <a:r>
              <a:rPr lang="en-US" dirty="0" smtClean="0"/>
              <a:t>You are writing a paper on how to perform a major role in a play.  You might divide this whole topic into two parts:  how to rehearse and how to perform.</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000" dirty="0" smtClean="0"/>
              <a:t>Invention Strategy:  The Topics</a:t>
            </a:r>
            <a:br>
              <a:rPr lang="en-US" sz="4000" dirty="0" smtClean="0"/>
            </a:br>
            <a:r>
              <a:rPr lang="en-US" sz="4000" dirty="0" smtClean="0"/>
              <a:t>The Common Topics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Comparison and Contrast</a:t>
            </a:r>
          </a:p>
          <a:p>
            <a:pPr>
              <a:buNone/>
            </a:pPr>
            <a:r>
              <a:rPr lang="en-US" dirty="0" smtClean="0"/>
              <a:t>(similarities and differences)</a:t>
            </a:r>
          </a:p>
          <a:p>
            <a:pPr>
              <a:buNone/>
            </a:pPr>
            <a:r>
              <a:rPr lang="en-US" dirty="0" smtClean="0"/>
              <a:t>Example:</a:t>
            </a:r>
          </a:p>
          <a:p>
            <a:pPr>
              <a:buNone/>
            </a:pPr>
            <a:r>
              <a:rPr lang="en-US" dirty="0" smtClean="0"/>
              <a:t>You are writing a brochure about the best colleges for a  person who is interested in community service.  After consulting websites and brochures from several colleges with community service programs, you might show how the colleges are similar and different in these areas:  relation of service to  students’ majors, proximity and accessibility,  range of community needs.</a:t>
            </a:r>
          </a:p>
          <a:p>
            <a:pPr>
              <a:buNone/>
            </a:pP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000" dirty="0" smtClean="0"/>
              <a:t>Invention Strategy:  The Topics</a:t>
            </a:r>
            <a:br>
              <a:rPr lang="en-US" sz="4000" dirty="0" smtClean="0"/>
            </a:br>
            <a:r>
              <a:rPr lang="en-US" sz="4000" dirty="0" smtClean="0"/>
              <a:t>The Common Topics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Relationships</a:t>
            </a:r>
          </a:p>
          <a:p>
            <a:pPr>
              <a:buNone/>
            </a:pPr>
            <a:r>
              <a:rPr lang="en-US" dirty="0" smtClean="0"/>
              <a:t>(cause and effect)</a:t>
            </a:r>
          </a:p>
          <a:p>
            <a:pPr>
              <a:buNone/>
            </a:pPr>
            <a:r>
              <a:rPr lang="en-US" dirty="0" smtClean="0"/>
              <a:t>Example:</a:t>
            </a:r>
          </a:p>
          <a:p>
            <a:pPr>
              <a:buNone/>
            </a:pPr>
            <a:r>
              <a:rPr lang="en-US" dirty="0" smtClean="0"/>
              <a:t>You are writing a paper analyzing whether increasing the number of lanes on a highway will eliminate most of the traffic jams. You could point out that increasing the number of lanes will actually make traffic worse because expansion of the lanes will cause more homes and businesses to be built along that route.</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000" dirty="0" smtClean="0"/>
              <a:t>Invention Strategy:  The Topics</a:t>
            </a:r>
            <a:br>
              <a:rPr lang="en-US" sz="4000" dirty="0" smtClean="0"/>
            </a:br>
            <a:r>
              <a:rPr lang="en-US" sz="4000" dirty="0" smtClean="0"/>
              <a:t>The Common Topics</a:t>
            </a:r>
            <a:endParaRPr lang="en-US" dirty="0"/>
          </a:p>
        </p:txBody>
      </p:sp>
      <p:sp>
        <p:nvSpPr>
          <p:cNvPr id="3" name="Content Placeholder 2"/>
          <p:cNvSpPr>
            <a:spLocks noGrp="1"/>
          </p:cNvSpPr>
          <p:nvPr>
            <p:ph idx="1"/>
          </p:nvPr>
        </p:nvSpPr>
        <p:spPr/>
        <p:txBody>
          <a:bodyPr/>
          <a:lstStyle/>
          <a:p>
            <a:r>
              <a:rPr lang="en-US" dirty="0" smtClean="0"/>
              <a:t>Circumstances</a:t>
            </a:r>
          </a:p>
          <a:p>
            <a:pPr>
              <a:buNone/>
            </a:pPr>
            <a:r>
              <a:rPr lang="en-US" dirty="0" smtClean="0"/>
              <a:t>These topics include 3 of the basic topics</a:t>
            </a:r>
          </a:p>
          <a:p>
            <a:pPr>
              <a:buNone/>
            </a:pPr>
            <a:endParaRPr lang="en-US" dirty="0" smtClean="0"/>
          </a:p>
          <a:p>
            <a:r>
              <a:rPr lang="en-US" dirty="0" smtClean="0"/>
              <a:t>Possible and Impossible</a:t>
            </a:r>
          </a:p>
          <a:p>
            <a:r>
              <a:rPr lang="en-US" dirty="0" smtClean="0"/>
              <a:t>Past fact</a:t>
            </a:r>
          </a:p>
          <a:p>
            <a:r>
              <a:rPr lang="en-US" dirty="0" smtClean="0"/>
              <a:t>Future fact</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Invention Strategy:  The Topics</a:t>
            </a:r>
            <a:br>
              <a:rPr lang="en-US" sz="4000" dirty="0" smtClean="0"/>
            </a:br>
            <a:r>
              <a:rPr lang="en-US" sz="4000" dirty="0" smtClean="0"/>
              <a:t>The Common Topics</a:t>
            </a:r>
            <a:endParaRPr lang="en-US" dirty="0"/>
          </a:p>
        </p:txBody>
      </p:sp>
      <p:sp>
        <p:nvSpPr>
          <p:cNvPr id="3" name="Content Placeholder 2"/>
          <p:cNvSpPr>
            <a:spLocks noGrp="1"/>
          </p:cNvSpPr>
          <p:nvPr>
            <p:ph idx="1"/>
          </p:nvPr>
        </p:nvSpPr>
        <p:spPr/>
        <p:txBody>
          <a:bodyPr/>
          <a:lstStyle/>
          <a:p>
            <a:r>
              <a:rPr lang="en-US" dirty="0" smtClean="0"/>
              <a:t>Testimony</a:t>
            </a:r>
          </a:p>
          <a:p>
            <a:pPr>
              <a:buNone/>
            </a:pPr>
            <a:r>
              <a:rPr lang="en-US" dirty="0" smtClean="0"/>
              <a:t>You can generate material by investigating what authorities or people with  extensive experience with your subject say about it.</a:t>
            </a:r>
          </a:p>
          <a:p>
            <a:pPr>
              <a:buNone/>
            </a:pPr>
            <a:r>
              <a:rPr lang="en-US" dirty="0" smtClean="0"/>
              <a:t>You can generate material through research.</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Invention Strategy:  The Topics</a:t>
            </a:r>
            <a:br>
              <a:rPr lang="en-US" sz="4000" dirty="0" smtClean="0"/>
            </a:br>
            <a:r>
              <a:rPr lang="en-US" sz="4000" dirty="0" smtClean="0"/>
              <a:t>The Common Topics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Example:</a:t>
            </a:r>
          </a:p>
          <a:p>
            <a:pPr>
              <a:buNone/>
            </a:pPr>
            <a:r>
              <a:rPr lang="en-US" dirty="0" smtClean="0"/>
              <a:t>You are writing a paper about the growth of women’s sports in high schools and colleges.  You could collect testimony by interviewing the athletic directors of several schools and asking about their experiences with the growth of female participation in sports.</a:t>
            </a:r>
          </a:p>
          <a:p>
            <a:pPr>
              <a:buNone/>
            </a:pPr>
            <a:endParaRPr lang="en-US" dirty="0" smtClean="0"/>
          </a:p>
          <a:p>
            <a:pPr>
              <a:buNone/>
            </a:pPr>
            <a:r>
              <a:rPr lang="en-US" dirty="0" smtClean="0"/>
              <a:t>You could also research </a:t>
            </a:r>
            <a:r>
              <a:rPr lang="en-US" smtClean="0"/>
              <a:t>primary sources from </a:t>
            </a:r>
            <a:r>
              <a:rPr lang="en-US" dirty="0" smtClean="0"/>
              <a:t>the  government about Title IX of the Education Amendments of 1972.</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Invention Strategy:  The Topics</a:t>
            </a:r>
            <a:endParaRPr lang="en-US" sz="4000" dirty="0"/>
          </a:p>
        </p:txBody>
      </p:sp>
      <p:sp>
        <p:nvSpPr>
          <p:cNvPr id="3" name="Content Placeholder 2"/>
          <p:cNvSpPr>
            <a:spLocks noGrp="1"/>
          </p:cNvSpPr>
          <p:nvPr>
            <p:ph idx="1"/>
          </p:nvPr>
        </p:nvSpPr>
        <p:spPr/>
        <p:txBody>
          <a:bodyPr/>
          <a:lstStyle/>
          <a:p>
            <a:r>
              <a:rPr lang="en-US" dirty="0" smtClean="0"/>
              <a:t>By using the word </a:t>
            </a:r>
            <a:r>
              <a:rPr lang="en-US" i="1" dirty="0" smtClean="0"/>
              <a:t>topics</a:t>
            </a:r>
            <a:r>
              <a:rPr lang="en-US" dirty="0" smtClean="0"/>
              <a:t>, Aristotle means the </a:t>
            </a:r>
            <a:r>
              <a:rPr lang="en-US" i="1" dirty="0" smtClean="0"/>
              <a:t>places</a:t>
            </a:r>
            <a:r>
              <a:rPr lang="en-US" dirty="0" smtClean="0"/>
              <a:t> a writer might go to discover methods for proof and strategies for presenting ideas.</a:t>
            </a:r>
          </a:p>
          <a:p>
            <a:endParaRPr lang="en-US" dirty="0" smtClean="0"/>
          </a:p>
          <a:p>
            <a:r>
              <a:rPr lang="en-US" dirty="0" smtClean="0"/>
              <a:t>The word </a:t>
            </a:r>
            <a:r>
              <a:rPr lang="en-US" i="1" dirty="0" err="1" smtClean="0"/>
              <a:t>topos</a:t>
            </a:r>
            <a:r>
              <a:rPr lang="en-US" i="1" dirty="0" smtClean="0"/>
              <a:t>  </a:t>
            </a:r>
            <a:r>
              <a:rPr lang="en-US" dirty="0" smtClean="0"/>
              <a:t>means place.</a:t>
            </a:r>
          </a:p>
          <a:p>
            <a:endParaRPr lang="en-US" dirty="0" smtClean="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400" dirty="0" smtClean="0"/>
              <a:t>Invention Strategy:  The Topics</a:t>
            </a:r>
            <a:endParaRPr lang="en-US" dirty="0"/>
          </a:p>
        </p:txBody>
      </p:sp>
      <p:sp>
        <p:nvSpPr>
          <p:cNvPr id="3" name="Content Placeholder 2"/>
          <p:cNvSpPr>
            <a:spLocks noGrp="1"/>
          </p:cNvSpPr>
          <p:nvPr>
            <p:ph idx="1"/>
          </p:nvPr>
        </p:nvSpPr>
        <p:spPr/>
        <p:txBody>
          <a:bodyPr>
            <a:normAutofit lnSpcReduction="10000"/>
          </a:bodyPr>
          <a:lstStyle/>
          <a:p>
            <a:r>
              <a:rPr lang="en-US" dirty="0" smtClean="0"/>
              <a:t>The most important use of the topics for invention is in the types of reasoning a writer might engage in to create an argument.  </a:t>
            </a:r>
          </a:p>
          <a:p>
            <a:endParaRPr lang="en-US" dirty="0" smtClean="0"/>
          </a:p>
          <a:p>
            <a:r>
              <a:rPr lang="en-US" dirty="0" smtClean="0"/>
              <a:t>These topics represent a place where writers can use particular patterns of reasoning to generate ideas and supporting material that audiences will accept as valid and legitimate</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400" dirty="0" smtClean="0"/>
              <a:t>Invention Strategy:  The Topics</a:t>
            </a:r>
            <a:endParaRPr lang="en-US" dirty="0"/>
          </a:p>
        </p:txBody>
      </p:sp>
      <p:sp>
        <p:nvSpPr>
          <p:cNvPr id="3" name="Content Placeholder 2"/>
          <p:cNvSpPr>
            <a:spLocks noGrp="1"/>
          </p:cNvSpPr>
          <p:nvPr>
            <p:ph idx="1"/>
          </p:nvPr>
        </p:nvSpPr>
        <p:spPr/>
        <p:txBody>
          <a:bodyPr/>
          <a:lstStyle/>
          <a:p>
            <a:r>
              <a:rPr lang="en-US" b="1" dirty="0" smtClean="0"/>
              <a:t>Basic Topics </a:t>
            </a:r>
          </a:p>
          <a:p>
            <a:pPr>
              <a:buNone/>
            </a:pPr>
            <a:r>
              <a:rPr lang="en-US" dirty="0" smtClean="0"/>
              <a:t>    (Aristotle called them  </a:t>
            </a:r>
            <a:r>
              <a:rPr lang="en-US" dirty="0" err="1" smtClean="0"/>
              <a:t>konnoi</a:t>
            </a:r>
            <a:r>
              <a:rPr lang="en-US" dirty="0" smtClean="0"/>
              <a:t> </a:t>
            </a:r>
            <a:r>
              <a:rPr lang="en-US" dirty="0" err="1" smtClean="0"/>
              <a:t>topoi</a:t>
            </a:r>
            <a:r>
              <a:rPr lang="en-US" dirty="0" smtClean="0"/>
              <a:t>, </a:t>
            </a:r>
          </a:p>
          <a:p>
            <a:pPr>
              <a:buNone/>
            </a:pPr>
            <a:r>
              <a:rPr lang="en-US" dirty="0" smtClean="0"/>
              <a:t>      which means the “people’s topics)</a:t>
            </a:r>
          </a:p>
          <a:p>
            <a:pPr>
              <a:buNone/>
            </a:pPr>
            <a:endParaRPr lang="en-US" dirty="0" smtClean="0"/>
          </a:p>
          <a:p>
            <a:r>
              <a:rPr lang="en-US" b="1" dirty="0" smtClean="0"/>
              <a:t>Possible and impossible</a:t>
            </a:r>
          </a:p>
          <a:p>
            <a:pPr>
              <a:buNone/>
            </a:pPr>
            <a:r>
              <a:rPr lang="en-US" b="1" dirty="0" smtClean="0"/>
              <a:t>    </a:t>
            </a:r>
            <a:r>
              <a:rPr lang="en-US" dirty="0" smtClean="0"/>
              <a:t>Argues that if X is possible, then so is Y,</a:t>
            </a:r>
          </a:p>
          <a:p>
            <a:pPr>
              <a:buNone/>
            </a:pPr>
            <a:r>
              <a:rPr lang="en-US" dirty="0" smtClean="0"/>
              <a:t>    or that if X is impossible, then so is Y.</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smtClean="0"/>
              <a:t>Invention Strategy:  The Topics</a:t>
            </a:r>
            <a:br>
              <a:rPr lang="en-US" sz="3600" dirty="0" smtClean="0"/>
            </a:br>
            <a:r>
              <a:rPr lang="en-US" sz="3600" dirty="0" smtClean="0"/>
              <a:t>Possible and Impossible</a:t>
            </a:r>
            <a:endParaRPr lang="en-US" sz="3600" dirty="0"/>
          </a:p>
        </p:txBody>
      </p:sp>
      <p:sp>
        <p:nvSpPr>
          <p:cNvPr id="3" name="Content Placeholder 2"/>
          <p:cNvSpPr>
            <a:spLocks noGrp="1"/>
          </p:cNvSpPr>
          <p:nvPr>
            <p:ph idx="1"/>
          </p:nvPr>
        </p:nvSpPr>
        <p:spPr/>
        <p:txBody>
          <a:bodyPr/>
          <a:lstStyle/>
          <a:p>
            <a:r>
              <a:rPr lang="en-US" dirty="0" smtClean="0"/>
              <a:t>Example:  </a:t>
            </a:r>
          </a:p>
          <a:p>
            <a:pPr>
              <a:buNone/>
            </a:pPr>
            <a:r>
              <a:rPr lang="en-US" dirty="0" smtClean="0"/>
              <a:t>You are writing a letter to your congressman asking that he support increased funding for cancer research.</a:t>
            </a:r>
          </a:p>
          <a:p>
            <a:pPr>
              <a:buNone/>
            </a:pPr>
            <a:r>
              <a:rPr lang="en-US" dirty="0" smtClean="0"/>
              <a:t>Arguing the possible, you might say that since science found cures for typhoid fever, diphtheria and polio, it is possible for them to find a cure for cancer if there is sufficient funding for research.</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4400" dirty="0" smtClean="0"/>
              <a:t>Invention Strategy:  The Topics</a:t>
            </a:r>
            <a:br>
              <a:rPr lang="en-US" sz="4400" dirty="0" smtClean="0"/>
            </a:br>
            <a:r>
              <a:rPr lang="en-US" sz="4400" dirty="0" smtClean="0"/>
              <a:t>Possible and Impossible</a:t>
            </a:r>
            <a:endParaRPr lang="en-US" dirty="0"/>
          </a:p>
        </p:txBody>
      </p:sp>
      <p:sp>
        <p:nvSpPr>
          <p:cNvPr id="3" name="Content Placeholder 2"/>
          <p:cNvSpPr>
            <a:spLocks noGrp="1"/>
          </p:cNvSpPr>
          <p:nvPr>
            <p:ph idx="1"/>
          </p:nvPr>
        </p:nvSpPr>
        <p:spPr/>
        <p:txBody>
          <a:bodyPr/>
          <a:lstStyle/>
          <a:p>
            <a:r>
              <a:rPr lang="en-US" dirty="0" smtClean="0"/>
              <a:t>Example:  </a:t>
            </a:r>
          </a:p>
          <a:p>
            <a:pPr>
              <a:buNone/>
            </a:pPr>
            <a:r>
              <a:rPr lang="en-US" dirty="0" smtClean="0"/>
              <a:t>You are writing about life-supporting conditions  on planets other than Earth.  Arguing the impossible, you might reason that since the polar caps on Earth cannot support much life, it is certainly impossible  for life as we know it to survive on planets largely covered by ice.</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942306"/>
          </a:xfrm>
        </p:spPr>
        <p:txBody>
          <a:bodyPr>
            <a:normAutofit fontScale="90000"/>
          </a:bodyPr>
          <a:lstStyle/>
          <a:p>
            <a:pPr algn="ctr"/>
            <a:r>
              <a:rPr lang="en-US" sz="4000" dirty="0" smtClean="0"/>
              <a:t>Invention Strategy:  The Topics</a:t>
            </a:r>
            <a:br>
              <a:rPr lang="en-US" sz="4000" dirty="0" smtClean="0"/>
            </a:br>
            <a:r>
              <a:rPr lang="en-US" sz="4000" dirty="0" smtClean="0"/>
              <a:t>Past Fact</a:t>
            </a:r>
            <a:br>
              <a:rPr lang="en-US" sz="4000" dirty="0" smtClean="0"/>
            </a:br>
            <a:r>
              <a:rPr lang="en-US" sz="4000" dirty="0" smtClean="0"/>
              <a:t>(X probably happened in the past</a:t>
            </a:r>
            <a:r>
              <a:rPr lang="en-US" sz="4400" dirty="0" smtClean="0"/>
              <a:t>)</a:t>
            </a:r>
            <a:endParaRPr lang="en-US" dirty="0"/>
          </a:p>
        </p:txBody>
      </p:sp>
      <p:sp>
        <p:nvSpPr>
          <p:cNvPr id="3" name="Content Placeholder 2"/>
          <p:cNvSpPr>
            <a:spLocks noGrp="1"/>
          </p:cNvSpPr>
          <p:nvPr>
            <p:ph idx="1"/>
          </p:nvPr>
        </p:nvSpPr>
        <p:spPr>
          <a:xfrm>
            <a:off x="457200" y="2743200"/>
            <a:ext cx="8229600" cy="3711608"/>
          </a:xfrm>
        </p:spPr>
        <p:txBody>
          <a:bodyPr>
            <a:normAutofit fontScale="92500" lnSpcReduction="20000"/>
          </a:bodyPr>
          <a:lstStyle/>
          <a:p>
            <a:r>
              <a:rPr lang="en-US" dirty="0" smtClean="0"/>
              <a:t>Example:  You are writing about Babe Ruth, examining whether he really did “call the shot” on his famous home run at Wrigley Field.  You read the inconclusive accounts.  Based on what you have read about Babe Ruth’s  bold personality and showmanship, you argue that he did indeed point with his bat to the place in the stands where he intended to hit the home run just before he hit it right to that spot.</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3009106"/>
          </a:xfrm>
        </p:spPr>
        <p:txBody>
          <a:bodyPr>
            <a:normAutofit/>
          </a:bodyPr>
          <a:lstStyle/>
          <a:p>
            <a:pPr algn="ctr"/>
            <a:r>
              <a:rPr lang="en-US" sz="3600" dirty="0" smtClean="0"/>
              <a:t>Invention Strategy:  The Topics</a:t>
            </a:r>
            <a:br>
              <a:rPr lang="en-US" sz="3600" dirty="0" smtClean="0"/>
            </a:br>
            <a:r>
              <a:rPr lang="en-US" sz="3600" dirty="0" smtClean="0"/>
              <a:t>Past Fact</a:t>
            </a:r>
            <a:br>
              <a:rPr lang="en-US" sz="3600" dirty="0" smtClean="0"/>
            </a:br>
            <a:r>
              <a:rPr lang="en-US" sz="3600" dirty="0" smtClean="0"/>
              <a:t>(X probably happened in the past)</a:t>
            </a:r>
            <a:endParaRPr lang="en-US" sz="3600" dirty="0"/>
          </a:p>
        </p:txBody>
      </p:sp>
      <p:sp>
        <p:nvSpPr>
          <p:cNvPr id="3" name="Content Placeholder 2"/>
          <p:cNvSpPr>
            <a:spLocks noGrp="1"/>
          </p:cNvSpPr>
          <p:nvPr>
            <p:ph idx="1"/>
          </p:nvPr>
        </p:nvSpPr>
        <p:spPr>
          <a:xfrm>
            <a:off x="457200" y="3200400"/>
            <a:ext cx="8229600" cy="3254408"/>
          </a:xfrm>
        </p:spPr>
        <p:txBody>
          <a:bodyPr>
            <a:normAutofit fontScale="85000" lnSpcReduction="20000"/>
          </a:bodyPr>
          <a:lstStyle/>
          <a:p>
            <a:r>
              <a:rPr lang="en-US" dirty="0" smtClean="0"/>
              <a:t>Example:</a:t>
            </a:r>
          </a:p>
          <a:p>
            <a:pPr>
              <a:buNone/>
            </a:pPr>
            <a:r>
              <a:rPr lang="en-US" dirty="0" smtClean="0"/>
              <a:t>You are writing a paper about Harry </a:t>
            </a:r>
          </a:p>
          <a:p>
            <a:pPr>
              <a:buNone/>
            </a:pPr>
            <a:r>
              <a:rPr lang="en-US" dirty="0" smtClean="0"/>
              <a:t>    Truman’s decision to order the atomic bombing of Hiroshima and Nagasaki at the end of WWII.  Given the historical facts and interpretations surrounding those events, you might argue that the US was, </a:t>
            </a:r>
            <a:r>
              <a:rPr lang="en-US" dirty="0" smtClean="0"/>
              <a:t>as </a:t>
            </a:r>
            <a:r>
              <a:rPr lang="en-US" dirty="0" smtClean="0"/>
              <a:t>Truman maintained, simply trying to end the war more quickly.</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2209800"/>
          </a:xfrm>
        </p:spPr>
        <p:txBody>
          <a:bodyPr>
            <a:noAutofit/>
          </a:bodyPr>
          <a:lstStyle/>
          <a:p>
            <a:pPr algn="ctr"/>
            <a:r>
              <a:rPr lang="en-US" sz="3600" dirty="0" smtClean="0"/>
              <a:t>Invention Strategy:  The Topics</a:t>
            </a:r>
            <a:br>
              <a:rPr lang="en-US" sz="3600" dirty="0" smtClean="0"/>
            </a:br>
            <a:r>
              <a:rPr lang="en-US" sz="3600" dirty="0" smtClean="0"/>
              <a:t>Future Fact</a:t>
            </a:r>
            <a:br>
              <a:rPr lang="en-US" sz="3600" dirty="0" smtClean="0"/>
            </a:br>
            <a:r>
              <a:rPr lang="en-US" sz="3600" dirty="0" smtClean="0"/>
              <a:t>(X will probably happen in the future)</a:t>
            </a:r>
            <a:endParaRPr lang="en-US" sz="3600" dirty="0"/>
          </a:p>
        </p:txBody>
      </p:sp>
      <p:sp>
        <p:nvSpPr>
          <p:cNvPr id="3" name="Content Placeholder 2"/>
          <p:cNvSpPr>
            <a:spLocks noGrp="1"/>
          </p:cNvSpPr>
          <p:nvPr>
            <p:ph idx="1"/>
          </p:nvPr>
        </p:nvSpPr>
        <p:spPr>
          <a:xfrm>
            <a:off x="457200" y="2590800"/>
            <a:ext cx="8229600" cy="3864008"/>
          </a:xfrm>
        </p:spPr>
        <p:txBody>
          <a:bodyPr>
            <a:normAutofit fontScale="92500" lnSpcReduction="10000"/>
          </a:bodyPr>
          <a:lstStyle/>
          <a:p>
            <a:r>
              <a:rPr lang="en-US" dirty="0" smtClean="0"/>
              <a:t>Example:</a:t>
            </a:r>
          </a:p>
          <a:p>
            <a:pPr>
              <a:buNone/>
            </a:pPr>
            <a:r>
              <a:rPr lang="en-US" dirty="0" smtClean="0"/>
              <a:t>You are writing a paper analyzing the proposals to build a Star Wars defense system.  You argue that, given the history of defense systems built for defensive purposes being used instead to </a:t>
            </a:r>
            <a:r>
              <a:rPr lang="en-US" dirty="0" smtClean="0"/>
              <a:t>attack other </a:t>
            </a:r>
            <a:r>
              <a:rPr lang="en-US" dirty="0" smtClean="0"/>
              <a:t>countries, in all probability any Star Wars system would be used offensively rather that defensively.</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100</TotalTime>
  <Words>1025</Words>
  <Application>Microsoft Office PowerPoint</Application>
  <PresentationFormat>On-screen Show (4:3)</PresentationFormat>
  <Paragraphs>77</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Verve</vt:lpstr>
      <vt:lpstr>Systematic Invention Strategies:  The Topics (this does not mean subject matter here)</vt:lpstr>
      <vt:lpstr>Invention Strategy:  The Topics</vt:lpstr>
      <vt:lpstr>Invention Strategy:  The Topics</vt:lpstr>
      <vt:lpstr>Invention Strategy:  The Topics</vt:lpstr>
      <vt:lpstr>Invention Strategy:  The Topics Possible and Impossible</vt:lpstr>
      <vt:lpstr>Invention Strategy:  The Topics Possible and Impossible</vt:lpstr>
      <vt:lpstr>Invention Strategy:  The Topics Past Fact (X probably happened in the past)</vt:lpstr>
      <vt:lpstr>Invention Strategy:  The Topics Past Fact (X probably happened in the past)</vt:lpstr>
      <vt:lpstr>Invention Strategy:  The Topics Future Fact (X will probably happen in the future)</vt:lpstr>
      <vt:lpstr>Invention Strategy:  The Topics Greater and less (since X happened, so will Greater-than X, or if Y happened, so will Less than Y)</vt:lpstr>
      <vt:lpstr>Invention Strategy:  The Topics Greater and less</vt:lpstr>
      <vt:lpstr>Invention Strategy:  The Topics Greater and less</vt:lpstr>
      <vt:lpstr>Invention Strategy:  The Topic Common Topics</vt:lpstr>
      <vt:lpstr>Invention Strategy:  The Topics The Common Topics</vt:lpstr>
      <vt:lpstr>Invention Strategy:  The Topics The Common Topics</vt:lpstr>
      <vt:lpstr>Invention Strategy:  The Topics The Common Topics</vt:lpstr>
      <vt:lpstr>Invention Strategy:  The Topics The Common Topics</vt:lpstr>
      <vt:lpstr>Invention Strategy:  The Topics The Common Topics</vt:lpstr>
      <vt:lpstr>Invention Strategy:  The Topics The Common Topics</vt:lpstr>
    </vt:vector>
  </TitlesOfParts>
  <Company>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Systematic Invention Strategies:  The Topics (this does not mean subject matter here)</dc:title>
  <dc:creator> </dc:creator>
  <cp:lastModifiedBy>Adrien Alsobrook</cp:lastModifiedBy>
  <cp:revision>9</cp:revision>
  <dcterms:created xsi:type="dcterms:W3CDTF">2013-01-15T05:16:36Z</dcterms:created>
  <dcterms:modified xsi:type="dcterms:W3CDTF">2013-01-16T03:05:29Z</dcterms:modified>
</cp:coreProperties>
</file>